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3" r:id="rId1"/>
  </p:sldMasterIdLst>
  <p:sldIdLst>
    <p:sldId id="256" r:id="rId2"/>
    <p:sldId id="257" r:id="rId3"/>
    <p:sldId id="260" r:id="rId4"/>
    <p:sldId id="291" r:id="rId5"/>
    <p:sldId id="261" r:id="rId6"/>
    <p:sldId id="262" r:id="rId7"/>
    <p:sldId id="263" r:id="rId8"/>
    <p:sldId id="264" r:id="rId9"/>
    <p:sldId id="265" r:id="rId10"/>
    <p:sldId id="266" r:id="rId11"/>
    <p:sldId id="284" r:id="rId12"/>
    <p:sldId id="297" r:id="rId13"/>
    <p:sldId id="274" r:id="rId14"/>
    <p:sldId id="298" r:id="rId15"/>
    <p:sldId id="267" r:id="rId16"/>
    <p:sldId id="292" r:id="rId17"/>
    <p:sldId id="268" r:id="rId18"/>
    <p:sldId id="269" r:id="rId19"/>
    <p:sldId id="287" r:id="rId20"/>
    <p:sldId id="271" r:id="rId21"/>
    <p:sldId id="258" r:id="rId22"/>
    <p:sldId id="259" r:id="rId23"/>
    <p:sldId id="273" r:id="rId24"/>
    <p:sldId id="275" r:id="rId25"/>
    <p:sldId id="270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272" r:id="rId37"/>
    <p:sldId id="288" r:id="rId38"/>
    <p:sldId id="276" r:id="rId39"/>
    <p:sldId id="289" r:id="rId40"/>
    <p:sldId id="285" r:id="rId41"/>
    <p:sldId id="277" r:id="rId42"/>
    <p:sldId id="278" r:id="rId43"/>
    <p:sldId id="290" r:id="rId44"/>
    <p:sldId id="279" r:id="rId45"/>
    <p:sldId id="299" r:id="rId46"/>
    <p:sldId id="280" r:id="rId47"/>
    <p:sldId id="281" r:id="rId48"/>
    <p:sldId id="282" r:id="rId49"/>
    <p:sldId id="286" r:id="rId50"/>
    <p:sldId id="283" r:id="rId51"/>
    <p:sldId id="295" r:id="rId52"/>
    <p:sldId id="293" r:id="rId53"/>
    <p:sldId id="296" r:id="rId54"/>
    <p:sldId id="294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>
        <p:scale>
          <a:sx n="83" d="100"/>
          <a:sy n="83" d="100"/>
        </p:scale>
        <p:origin x="-222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33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AD6EE87-EBD5-4F12-A48A-63ACA297AC8F}" type="datetimeFigureOut">
              <a:rPr lang="en-US" smtClean="0"/>
              <a:t>8/26/2017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863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8/26/2017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516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8/26/2017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425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8/26/2017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932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A61015F-7CC6-4D0A-9D87-873EA4C304CC}" type="datetimeFigureOut">
              <a:rPr lang="en-US" smtClean="0"/>
              <a:t>8/26/2017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754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8/26/2017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16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8/26/2017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5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8/26/2017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763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8/26/2017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978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8/26/2017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07996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7616CA0-919D-4A49-9C8A-62FDFB3A5183}" type="datetimeFigureOut">
              <a:rPr lang="en-US" smtClean="0"/>
              <a:t>8/26/2017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03466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8/26/2017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29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61707" y="1200151"/>
            <a:ext cx="9068586" cy="2251710"/>
          </a:xfrm>
        </p:spPr>
        <p:txBody>
          <a:bodyPr/>
          <a:lstStyle/>
          <a:p>
            <a:r>
              <a:rPr lang="pl-PL" dirty="0" smtClean="0"/>
              <a:t>Tkanka kostna, kości i stawy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62100" y="3280411"/>
            <a:ext cx="9070848" cy="537210"/>
          </a:xfrm>
        </p:spPr>
        <p:txBody>
          <a:bodyPr>
            <a:normAutofit fontScale="92500" lnSpcReduction="20000"/>
          </a:bodyPr>
          <a:lstStyle/>
          <a:p>
            <a:r>
              <a:rPr lang="pl-PL" sz="1800" dirty="0"/>
              <a:t>Lek. Karolina </a:t>
            </a:r>
            <a:r>
              <a:rPr lang="pl-PL" sz="1800" dirty="0" smtClean="0"/>
              <a:t>Sprawka</a:t>
            </a:r>
            <a:r>
              <a:rPr lang="pl-PL" sz="1800" dirty="0"/>
              <a:t> </a:t>
            </a:r>
            <a:endParaRPr lang="pl-PL" sz="1800" dirty="0" smtClean="0"/>
          </a:p>
          <a:p>
            <a:r>
              <a:rPr lang="pl-PL" sz="1800" dirty="0" smtClean="0"/>
              <a:t>Przygotowane dla Polskiej Akademii Rozwoju i Sportu </a:t>
            </a:r>
          </a:p>
        </p:txBody>
      </p:sp>
      <p:pic>
        <p:nvPicPr>
          <p:cNvPr id="4" name="Obraz 3"/>
          <p:cNvPicPr/>
          <p:nvPr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690" y="3710305"/>
            <a:ext cx="2473960" cy="2277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972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/>
              <a:t>Kość zbita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 zbudowana z </a:t>
            </a:r>
            <a:r>
              <a:rPr lang="pl-PL" sz="2800" b="1" dirty="0"/>
              <a:t>blaszek kostnych</a:t>
            </a:r>
            <a:r>
              <a:rPr lang="pl-PL" sz="2800" dirty="0"/>
              <a:t>, które </a:t>
            </a:r>
            <a:r>
              <a:rPr lang="pl-PL" sz="2800" b="1" dirty="0"/>
              <a:t>wypełniają objętość tkanki</a:t>
            </a:r>
            <a:r>
              <a:rPr lang="pl-PL" sz="2800" dirty="0"/>
              <a:t>, stwarzając warunki dużej wytrzymałości na działanie sił mechanicznych</a:t>
            </a:r>
          </a:p>
          <a:p>
            <a:r>
              <a:rPr lang="pl-PL" sz="2800" dirty="0"/>
              <a:t> </a:t>
            </a:r>
            <a:r>
              <a:rPr lang="pl-PL" sz="2800" b="1" dirty="0">
                <a:solidFill>
                  <a:schemeClr val="accent4">
                    <a:lumMod val="75000"/>
                  </a:schemeClr>
                </a:solidFill>
              </a:rPr>
              <a:t>tworzy zewnętrzne warstwy kości płaskich i znajduje się w trzonach kości długich</a:t>
            </a:r>
          </a:p>
          <a:p>
            <a:r>
              <a:rPr lang="pl-PL" sz="2800" dirty="0"/>
              <a:t> jej podstawowym elementem strukturalnym i czynnościowym jest </a:t>
            </a:r>
            <a:r>
              <a:rPr lang="pl-PL" sz="2800" b="1" dirty="0"/>
              <a:t>osteon </a:t>
            </a:r>
            <a:r>
              <a:rPr lang="pl-PL" sz="2800" dirty="0"/>
              <a:t>czyli </a:t>
            </a:r>
            <a:r>
              <a:rPr lang="pl-PL" sz="2800" b="1" dirty="0"/>
              <a:t>system </a:t>
            </a:r>
            <a:r>
              <a:rPr lang="pl-PL" sz="2800" b="1" dirty="0" err="1"/>
              <a:t>Haversa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500434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ailgrupowy.pl/files/html/347523,index_html_m3580c52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444" y="297829"/>
            <a:ext cx="7086600" cy="62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875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2960BDCE-278E-47B0-80EF-D51A282C9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055" y="1586283"/>
            <a:ext cx="4697945" cy="540574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297AD2A-0B37-45DF-971A-3A03BAAC3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269" y="446597"/>
            <a:ext cx="10058400" cy="1371600"/>
          </a:xfrm>
        </p:spPr>
        <p:txBody>
          <a:bodyPr/>
          <a:lstStyle/>
          <a:p>
            <a:r>
              <a:rPr lang="pl-PL" dirty="0"/>
              <a:t>Budowa kości długiej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8BC72572-48EC-41C7-9DA4-BAAE205FC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678" y="2050110"/>
            <a:ext cx="9031357" cy="5092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dirty="0"/>
              <a:t>Typowa kość długa składa się w części zasadniczej, zwanej trzonem, oraz położonych na jego końcach zgrubiałych nasad. Nasady kości są zbudowane z tkanki kostnej gąbczastej, a trzon – z tkanki kostnej zbitej. </a:t>
            </a:r>
          </a:p>
          <a:p>
            <a:pPr marL="0" indent="0" algn="ctr">
              <a:buNone/>
            </a:pPr>
            <a:endParaRPr lang="pl-PL" sz="2400" b="1" dirty="0"/>
          </a:p>
          <a:p>
            <a:r>
              <a:rPr lang="pl-PL" sz="2400" b="1" dirty="0"/>
              <a:t>Istota zbita </a:t>
            </a:r>
            <a:r>
              <a:rPr lang="pl-PL" sz="2400" dirty="0"/>
              <a:t>– ścisłe utkanie na powierzchni kości i w trzonach kości długich </a:t>
            </a:r>
          </a:p>
          <a:p>
            <a:r>
              <a:rPr lang="pl-PL" sz="2400" b="1" dirty="0"/>
              <a:t>Istota gąbczasta </a:t>
            </a:r>
            <a:r>
              <a:rPr lang="pl-PL" sz="2400" dirty="0"/>
              <a:t>– beleczkowe utkanie wewnątrz kości</a:t>
            </a:r>
          </a:p>
          <a:p>
            <a:pPr marL="0" indent="0" algn="ctr">
              <a:buNone/>
            </a:pP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2637110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/>
              <a:t>Budowa wewnętrzna kości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66800" y="2535311"/>
            <a:ext cx="8464278" cy="3317227"/>
          </a:xfrm>
        </p:spPr>
        <p:txBody>
          <a:bodyPr>
            <a:normAutofit/>
          </a:bodyPr>
          <a:lstStyle/>
          <a:p>
            <a:r>
              <a:rPr lang="pl-PL" sz="3200" b="1" dirty="0"/>
              <a:t>Istota zbita </a:t>
            </a:r>
            <a:r>
              <a:rPr lang="pl-PL" sz="3200" dirty="0"/>
              <a:t>– ścisłe utkanie na powierzchni kości i w trzonach kości długich </a:t>
            </a:r>
          </a:p>
          <a:p>
            <a:r>
              <a:rPr lang="pl-PL" sz="3200" b="1" dirty="0"/>
              <a:t>Istota gąbczasta </a:t>
            </a:r>
            <a:r>
              <a:rPr lang="pl-PL" sz="3200" dirty="0"/>
              <a:t>– beleczkowe utkanie wewnątrz kości</a:t>
            </a:r>
          </a:p>
          <a:p>
            <a:pPr marL="0" indent="0">
              <a:buNone/>
            </a:pPr>
            <a:endParaRPr lang="pl-PL" sz="2800" dirty="0"/>
          </a:p>
          <a:p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687423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iekt 3">
            <a:extLst>
              <a:ext uri="{FF2B5EF4-FFF2-40B4-BE49-F238E27FC236}">
                <a16:creationId xmlns="" xmlns:a16="http://schemas.microsoft.com/office/drawing/2014/main" id="{964BF38E-C606-4AFF-A025-28F85B5E3A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7545826"/>
              </p:ext>
            </p:extLst>
          </p:nvPr>
        </p:nvGraphicFramePr>
        <p:xfrm>
          <a:off x="1477754" y="0"/>
          <a:ext cx="9031219" cy="6826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Image" r:id="rId3" imgW="31301280" imgH="23657040" progId="Photoshop.Image.13">
                  <p:embed/>
                </p:oleObj>
              </mc:Choice>
              <mc:Fallback>
                <p:oleObj name="Image" r:id="rId3" imgW="31301280" imgH="23657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77754" y="0"/>
                        <a:ext cx="9031219" cy="6826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7770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72818" y="390804"/>
            <a:ext cx="10058400" cy="1371600"/>
          </a:xfrm>
        </p:spPr>
        <p:txBody>
          <a:bodyPr>
            <a:normAutofit/>
          </a:bodyPr>
          <a:lstStyle/>
          <a:p>
            <a:r>
              <a:rPr lang="pl-PL" sz="5400" dirty="0"/>
              <a:t>Okostna i </a:t>
            </a:r>
            <a:r>
              <a:rPr lang="pl-PL" sz="5400" dirty="0" err="1"/>
              <a:t>śródkostna</a:t>
            </a:r>
            <a:endParaRPr lang="pl-PL" sz="5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7566" y="1603512"/>
            <a:ext cx="11608904" cy="4704523"/>
          </a:xfrm>
        </p:spPr>
        <p:txBody>
          <a:bodyPr>
            <a:noAutofit/>
          </a:bodyPr>
          <a:lstStyle/>
          <a:p>
            <a:r>
              <a:rPr lang="pl-PL" sz="3200" dirty="0"/>
              <a:t> </a:t>
            </a:r>
            <a:r>
              <a:rPr lang="pl-PL" sz="3200" b="1" dirty="0"/>
              <a:t>zewnętrzna powierzchnia kości </a:t>
            </a:r>
            <a:r>
              <a:rPr lang="pl-PL" sz="3200" dirty="0"/>
              <a:t>(z wyjątkiem powierzchni stawowych) pokryta jest </a:t>
            </a:r>
            <a:r>
              <a:rPr lang="pl-PL" sz="3200" b="1" dirty="0">
                <a:solidFill>
                  <a:schemeClr val="accent4">
                    <a:lumMod val="75000"/>
                  </a:schemeClr>
                </a:solidFill>
              </a:rPr>
              <a:t>okostną</a:t>
            </a:r>
          </a:p>
          <a:p>
            <a:r>
              <a:rPr lang="pl-PL" sz="3200" dirty="0"/>
              <a:t> </a:t>
            </a:r>
            <a:r>
              <a:rPr lang="pl-PL" sz="3200" b="1" dirty="0"/>
              <a:t>wewnętrzna powierzchnia kości </a:t>
            </a:r>
            <a:r>
              <a:rPr lang="pl-PL" sz="3200" dirty="0"/>
              <a:t>(od strony jamy szpikowej) pokryta jest </a:t>
            </a:r>
            <a:r>
              <a:rPr lang="pl-PL" sz="3200" b="1" dirty="0" err="1">
                <a:solidFill>
                  <a:schemeClr val="accent4">
                    <a:lumMod val="75000"/>
                  </a:schemeClr>
                </a:solidFill>
              </a:rPr>
              <a:t>śródkostną</a:t>
            </a:r>
            <a:endParaRPr lang="pl-PL" sz="32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pl-PL" sz="3200" dirty="0"/>
              <a:t> </a:t>
            </a:r>
            <a:r>
              <a:rPr lang="pl-PL" sz="3200" b="1" dirty="0">
                <a:solidFill>
                  <a:srgbClr val="C00000"/>
                </a:solidFill>
              </a:rPr>
              <a:t>brak okostnej lub śródkostnej na powierzchni kości prowadzi nieuchronnie do osadzania się osteoklastów i niszczenia kości</a:t>
            </a:r>
          </a:p>
          <a:p>
            <a:r>
              <a:rPr lang="pl-PL" sz="3200" dirty="0"/>
              <a:t> ich komórki mogą przekształcać się w osteoblasty i brać udział w przebudowie kości</a:t>
            </a:r>
          </a:p>
        </p:txBody>
      </p:sp>
    </p:spTree>
    <p:extLst>
      <p:ext uri="{BB962C8B-B14F-4D97-AF65-F5344CB8AC3E}">
        <p14:creationId xmlns:p14="http://schemas.microsoft.com/office/powerpoint/2010/main" val="1956199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443813"/>
            <a:ext cx="10058400" cy="1371600"/>
          </a:xfrm>
        </p:spPr>
        <p:txBody>
          <a:bodyPr>
            <a:normAutofit/>
          </a:bodyPr>
          <a:lstStyle/>
          <a:p>
            <a:r>
              <a:rPr lang="pl-PL" sz="5400" dirty="0"/>
              <a:t>Okostna i </a:t>
            </a:r>
            <a:r>
              <a:rPr lang="pl-PL" sz="5400" dirty="0" err="1"/>
              <a:t>śródkostna</a:t>
            </a:r>
            <a:endParaRPr lang="pl-PL" sz="5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0574" y="2133600"/>
            <a:ext cx="11290852" cy="41744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Okostna</a:t>
            </a:r>
            <a:r>
              <a:rPr lang="pl-PL" sz="3200" dirty="0"/>
              <a:t>: zawiera włókna kolagenowe, komórki m.in. macierzyste, wiele naczyń i nerwów. Jej położenie i przymocowanie do kości zapewniają włókna </a:t>
            </a:r>
            <a:r>
              <a:rPr lang="pl-PL" sz="3200" dirty="0" err="1"/>
              <a:t>Sharpeya</a:t>
            </a:r>
            <a:r>
              <a:rPr lang="pl-PL" sz="3200" dirty="0"/>
              <a:t> – włókna kolagenowe przenikające z okostnej do kości. Okostna odżywia kość (dzięki naczyniom). </a:t>
            </a:r>
          </a:p>
          <a:p>
            <a:pPr marL="0" indent="0">
              <a:buNone/>
            </a:pPr>
            <a:r>
              <a:rPr lang="pl-PL" sz="3200" b="1" dirty="0" err="1">
                <a:solidFill>
                  <a:schemeClr val="accent3">
                    <a:lumMod val="75000"/>
                  </a:schemeClr>
                </a:solidFill>
              </a:rPr>
              <a:t>Śródkostna</a:t>
            </a:r>
            <a:r>
              <a:rPr lang="pl-PL" sz="3200" dirty="0"/>
              <a:t> zawiera liczne komórki macierzyste.</a:t>
            </a:r>
          </a:p>
        </p:txBody>
      </p:sp>
    </p:spTree>
    <p:extLst>
      <p:ext uri="{BB962C8B-B14F-4D97-AF65-F5344CB8AC3E}">
        <p14:creationId xmlns:p14="http://schemas.microsoft.com/office/powerpoint/2010/main" val="1381070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 err="1"/>
              <a:t>Kościotworzenie</a:t>
            </a:r>
            <a:endParaRPr lang="pl-PL" sz="5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pl-PL" sz="2800" dirty="0"/>
              <a:t> zachodzi </a:t>
            </a:r>
            <a:r>
              <a:rPr lang="pl-PL" sz="2800" b="1" dirty="0"/>
              <a:t>na podłożu tkanki łącznej właściwej</a:t>
            </a:r>
            <a:r>
              <a:rPr lang="pl-PL" sz="2800" dirty="0"/>
              <a:t>: </a:t>
            </a:r>
            <a:r>
              <a:rPr lang="pl-PL" sz="2800" u="sng" dirty="0"/>
              <a:t>kości czaszki, twarzy, częściowo łopatka i obojczyk</a:t>
            </a:r>
          </a:p>
          <a:p>
            <a:pPr marL="342900" indent="-342900">
              <a:buFont typeface="+mj-lt"/>
              <a:buAutoNum type="alphaUcPeriod"/>
            </a:pPr>
            <a:r>
              <a:rPr lang="pl-PL" sz="2800" dirty="0"/>
              <a:t> zachodzi </a:t>
            </a:r>
            <a:r>
              <a:rPr lang="pl-PL" sz="2800" b="1" dirty="0"/>
              <a:t>na podłożu chrząstki</a:t>
            </a:r>
            <a:r>
              <a:rPr lang="pl-PL" sz="2800" dirty="0"/>
              <a:t>: </a:t>
            </a:r>
            <a:r>
              <a:rPr lang="pl-PL" sz="2800" u="sng" dirty="0"/>
              <a:t>pozostałe kości człowieka</a:t>
            </a:r>
          </a:p>
          <a:p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104774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371600"/>
          </a:xfrm>
        </p:spPr>
        <p:txBody>
          <a:bodyPr>
            <a:normAutofit/>
          </a:bodyPr>
          <a:lstStyle/>
          <a:p>
            <a:r>
              <a:rPr lang="pl-PL" sz="5400" dirty="0"/>
              <a:t>Wzrost kości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11426" y="993913"/>
            <a:ext cx="11569148" cy="5526156"/>
          </a:xfrm>
        </p:spPr>
        <p:txBody>
          <a:bodyPr>
            <a:noAutofit/>
          </a:bodyPr>
          <a:lstStyle/>
          <a:p>
            <a:r>
              <a:rPr lang="pl-PL" sz="2700" dirty="0"/>
              <a:t>Kości długie rosną na długość dzięki </a:t>
            </a:r>
            <a:r>
              <a:rPr lang="pl-PL" sz="2700" b="1" dirty="0"/>
              <a:t>stałym podziałom komórek chrząstki w tej części płytki nasadowej, która jest skierowana ku nasadzie, </a:t>
            </a:r>
            <a:r>
              <a:rPr lang="pl-PL" sz="2700" b="1" dirty="0">
                <a:solidFill>
                  <a:schemeClr val="accent5">
                    <a:lumMod val="75000"/>
                  </a:schemeClr>
                </a:solidFill>
              </a:rPr>
              <a:t>natomiast w części płytki nasadowej skierowanej ku trzonowi kości następuje niszczenie chrząstki i odkładanie kości </a:t>
            </a:r>
            <a:r>
              <a:rPr lang="pl-PL" sz="2700" dirty="0">
                <a:sym typeface="Wingdings" panose="05000000000000000000" pitchFamily="2" charset="2"/>
              </a:rPr>
              <a:t> w ten sposób płytka nasadowa przesuwa się nie zmieniając swojej grubości a jej przemieszczanie wyznacza tempo wzrostu kości na długość</a:t>
            </a:r>
          </a:p>
          <a:p>
            <a:r>
              <a:rPr lang="pl-PL" sz="2700" dirty="0">
                <a:sym typeface="Wingdings" panose="05000000000000000000" pitchFamily="2" charset="2"/>
              </a:rPr>
              <a:t> </a:t>
            </a:r>
            <a:r>
              <a:rPr lang="pl-PL" sz="2700" b="1" dirty="0">
                <a:solidFill>
                  <a:srgbClr val="C00000"/>
                </a:solidFill>
                <a:sym typeface="Wingdings" panose="05000000000000000000" pitchFamily="2" charset="2"/>
              </a:rPr>
              <a:t>U ♀ ok. 18 r.ż. i u ♂ ok. 20 r.ż. następuje połączenie nasady z trzonem wskutek zaniku płytki nasadowej. Hamuje to wzrost szkieletu</a:t>
            </a:r>
            <a:r>
              <a:rPr lang="pl-PL" sz="2700" dirty="0">
                <a:sym typeface="Wingdings" panose="05000000000000000000" pitchFamily="2" charset="2"/>
              </a:rPr>
              <a:t>. </a:t>
            </a:r>
          </a:p>
          <a:p>
            <a:r>
              <a:rPr lang="pl-PL" sz="2700" dirty="0">
                <a:sym typeface="Wingdings" panose="05000000000000000000" pitchFamily="2" charset="2"/>
              </a:rPr>
              <a:t> Zwiększanie średnicy kości, czyli wzrost na szerokość odbywa się dzięki odkładaniu kości przez osteoblasty okostnej z jednoczesnym jej niszczeniem od strony jamy szpikowej.</a:t>
            </a:r>
          </a:p>
        </p:txBody>
      </p:sp>
    </p:spTree>
    <p:extLst>
      <p:ext uri="{BB962C8B-B14F-4D97-AF65-F5344CB8AC3E}">
        <p14:creationId xmlns:p14="http://schemas.microsoft.com/office/powerpoint/2010/main" val="1673511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799" y="212034"/>
            <a:ext cx="10058400" cy="1371600"/>
          </a:xfrm>
        </p:spPr>
        <p:txBody>
          <a:bodyPr>
            <a:normAutofit/>
          </a:bodyPr>
          <a:lstStyle/>
          <a:p>
            <a:r>
              <a:rPr lang="pl-PL" sz="5400" dirty="0"/>
              <a:t>Wzrost kości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431235"/>
            <a:ext cx="11555896" cy="5102087"/>
          </a:xfrm>
        </p:spPr>
        <p:txBody>
          <a:bodyPr>
            <a:noAutofit/>
          </a:bodyPr>
          <a:lstStyle/>
          <a:p>
            <a:r>
              <a:rPr lang="pl-PL" sz="2800" b="1" dirty="0">
                <a:sym typeface="Wingdings" panose="05000000000000000000" pitchFamily="2" charset="2"/>
              </a:rPr>
              <a:t>Wzrost kości płaskiej powstającej na podłożu łącznotkankowym odbywa się na jej obwodzie</a:t>
            </a:r>
            <a:r>
              <a:rPr lang="pl-PL" sz="2800" dirty="0">
                <a:sym typeface="Wingdings" panose="05000000000000000000" pitchFamily="2" charset="2"/>
              </a:rPr>
              <a:t>. </a:t>
            </a:r>
          </a:p>
          <a:p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Ciemiączka stopniowo zmniejszają się zanikając przed 2 </a:t>
            </a:r>
            <a:r>
              <a:rPr lang="pl-PL" sz="2800" b="1" dirty="0" err="1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rż</a:t>
            </a:r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. </a:t>
            </a:r>
            <a:r>
              <a:rPr lang="pl-PL" sz="2800" b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Około 30 r.ż. następuje ostateczne zarośnięcie szwów i wytworzenie kościozrostu</a:t>
            </a:r>
            <a:r>
              <a:rPr lang="pl-PL" sz="2800" dirty="0">
                <a:sym typeface="Wingdings" panose="05000000000000000000" pitchFamily="2" charset="2"/>
              </a:rPr>
              <a:t>. </a:t>
            </a:r>
          </a:p>
          <a:p>
            <a:r>
              <a:rPr lang="pl-PL" sz="2800" dirty="0">
                <a:sym typeface="Wingdings" panose="05000000000000000000" pitchFamily="2" charset="2"/>
              </a:rPr>
              <a:t>Pobudzanie wzrostu chrząstki nasadowej, a tym samym wzrostu kości długich i wzrostu całego ciała możemy uzyskać u dzieci przez podawanie hormonu wzrostu lub </a:t>
            </a:r>
            <a:r>
              <a:rPr lang="pl-PL" sz="2800" b="1" dirty="0" err="1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somatomedyny</a:t>
            </a:r>
            <a:r>
              <a:rPr lang="pl-PL" sz="2800" b="1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 C czyli IGF I</a:t>
            </a:r>
            <a:r>
              <a:rPr lang="pl-PL" sz="2800" dirty="0">
                <a:sym typeface="Wingdings" panose="05000000000000000000" pitchFamily="2" charset="2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86472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377551"/>
            <a:ext cx="10058400" cy="1371600"/>
          </a:xfrm>
        </p:spPr>
        <p:txBody>
          <a:bodyPr>
            <a:normAutofit/>
          </a:bodyPr>
          <a:lstStyle/>
          <a:p>
            <a:r>
              <a:rPr lang="pl-PL" sz="5400" dirty="0"/>
              <a:t>Tkanka kostna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10817" y="1590261"/>
            <a:ext cx="11516140" cy="4090810"/>
          </a:xfrm>
        </p:spPr>
        <p:txBody>
          <a:bodyPr>
            <a:noAutofit/>
          </a:bodyPr>
          <a:lstStyle/>
          <a:p>
            <a:r>
              <a:rPr lang="pl-PL" sz="2800" dirty="0"/>
              <a:t> rodzaj tkanki łącznej</a:t>
            </a:r>
          </a:p>
          <a:p>
            <a:r>
              <a:rPr lang="pl-PL" sz="2800" dirty="0"/>
              <a:t> w istocie podstawowej znajdują się sole mineralne, co nadaje jej twardość, sztywność i wytrzymałość na odkształcenia</a:t>
            </a:r>
          </a:p>
          <a:p>
            <a:r>
              <a:rPr lang="pl-PL" sz="2800" dirty="0"/>
              <a:t> ma charakterystyczną organizację przestrzenną tworząc kość</a:t>
            </a:r>
          </a:p>
          <a:p>
            <a:endParaRPr lang="pl-PL" sz="2800" dirty="0"/>
          </a:p>
          <a:p>
            <a:pPr marL="0" indent="0">
              <a:buNone/>
            </a:pPr>
            <a:r>
              <a:rPr lang="pl-PL" sz="2800" dirty="0"/>
              <a:t>W jej skład wchodzą: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400" dirty="0"/>
              <a:t> komórki: osteoblasty, osteocyty i osteoklasty (5% masy tkanki kostnej)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400" dirty="0"/>
              <a:t> istota międzykomórkowa (95% masy tkanki kostnej):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pl-PL" sz="2000" dirty="0"/>
              <a:t> część organiczna: </a:t>
            </a:r>
            <a:r>
              <a:rPr lang="pl-PL" sz="2000" dirty="0" err="1"/>
              <a:t>osteoid</a:t>
            </a:r>
            <a:r>
              <a:rPr lang="pl-PL" sz="2000" dirty="0"/>
              <a:t> (25% masy tkanki kostnej)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pl-PL" sz="2000" dirty="0"/>
              <a:t> część nieorganiczna: sole </a:t>
            </a:r>
            <a:r>
              <a:rPr lang="pl-PL" sz="2000" dirty="0" err="1"/>
              <a:t>mineneralne</a:t>
            </a:r>
            <a:r>
              <a:rPr lang="pl-PL" sz="2000" dirty="0"/>
              <a:t> (60-70% masy tkanki kostnej)</a:t>
            </a:r>
          </a:p>
        </p:txBody>
      </p:sp>
    </p:spTree>
    <p:extLst>
      <p:ext uri="{BB962C8B-B14F-4D97-AF65-F5344CB8AC3E}">
        <p14:creationId xmlns:p14="http://schemas.microsoft.com/office/powerpoint/2010/main" val="94886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3304" y="351046"/>
            <a:ext cx="10058400" cy="1371600"/>
          </a:xfrm>
        </p:spPr>
        <p:txBody>
          <a:bodyPr>
            <a:normAutofit/>
          </a:bodyPr>
          <a:lstStyle/>
          <a:p>
            <a:r>
              <a:rPr lang="pl-PL" sz="5400" dirty="0"/>
              <a:t>Naprawa uszkodzonych kości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4558" y="1563757"/>
            <a:ext cx="11502886" cy="5062330"/>
          </a:xfrm>
        </p:spPr>
        <p:txBody>
          <a:bodyPr>
            <a:noAutofit/>
          </a:bodyPr>
          <a:lstStyle/>
          <a:p>
            <a:r>
              <a:rPr lang="pl-PL" sz="2800" dirty="0"/>
              <a:t>Najczęstszym uszkodzeniem jest </a:t>
            </a:r>
            <a:r>
              <a:rPr lang="pl-PL" sz="2800" b="1" dirty="0"/>
              <a:t>złamanie</a:t>
            </a:r>
            <a:r>
              <a:rPr lang="pl-PL" sz="2800" dirty="0"/>
              <a:t>, w wyniku którego przerwana zostaje ciągłość tkanki kostnej, a także naczyń krwionośnych, okostnej i śródkostnej. </a:t>
            </a:r>
          </a:p>
          <a:p>
            <a:r>
              <a:rPr lang="pl-PL" sz="2800" dirty="0"/>
              <a:t>Części kości bliskie miejsca złamania ulegają </a:t>
            </a:r>
            <a:r>
              <a:rPr lang="pl-PL" sz="2800" b="1" dirty="0">
                <a:solidFill>
                  <a:schemeClr val="tx2">
                    <a:lumMod val="75000"/>
                  </a:schemeClr>
                </a:solidFill>
              </a:rPr>
              <a:t>martwicy</a:t>
            </a:r>
            <a:r>
              <a:rPr lang="pl-PL" sz="2800" dirty="0"/>
              <a:t>.</a:t>
            </a:r>
          </a:p>
          <a:p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Komórki macierzyste wewnętrznej części okostnej i śródkostnej rozmnażają się i powstają z nich chondroblasty i osteoblasty</a:t>
            </a:r>
            <a:r>
              <a:rPr lang="pl-PL" sz="2800" dirty="0"/>
              <a:t>. </a:t>
            </a:r>
          </a:p>
          <a:p>
            <a:r>
              <a:rPr lang="pl-PL" sz="2800" dirty="0"/>
              <a:t>Rozpoczyna się wytwarzanie </a:t>
            </a:r>
            <a:r>
              <a:rPr lang="pl-PL" sz="2800" b="1" dirty="0">
                <a:solidFill>
                  <a:schemeClr val="accent2">
                    <a:lumMod val="75000"/>
                  </a:schemeClr>
                </a:solidFill>
              </a:rPr>
              <a:t>chrząstki szklistej i grubowłóknistej kości = kostniny</a:t>
            </a:r>
            <a:r>
              <a:rPr lang="pl-PL" sz="2800" dirty="0"/>
              <a:t>.</a:t>
            </a:r>
          </a:p>
          <a:p>
            <a:r>
              <a:rPr lang="pl-PL" sz="2800" dirty="0" err="1"/>
              <a:t>Drobnowłóknistka</a:t>
            </a:r>
            <a:r>
              <a:rPr lang="pl-PL" sz="2800" dirty="0"/>
              <a:t> kość blaszkowata po </a:t>
            </a:r>
            <a: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  <a:t>przemodelowaniu staje się kością zbitą</a:t>
            </a:r>
            <a:r>
              <a:rPr lang="pl-PL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2725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4785"/>
            <a:ext cx="10058400" cy="1371600"/>
          </a:xfrm>
        </p:spPr>
        <p:txBody>
          <a:bodyPr>
            <a:normAutofit/>
          </a:bodyPr>
          <a:lstStyle/>
          <a:p>
            <a:r>
              <a:rPr lang="pl-PL" sz="5400" dirty="0"/>
              <a:t>Cechy kości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200" b="1" dirty="0">
                <a:solidFill>
                  <a:srgbClr val="C00000"/>
                </a:solidFill>
              </a:rPr>
              <a:t> twardość fizyczna</a:t>
            </a:r>
          </a:p>
          <a:p>
            <a:r>
              <a:rPr lang="pl-PL" sz="3200" b="1" dirty="0">
                <a:solidFill>
                  <a:srgbClr val="C00000"/>
                </a:solidFill>
              </a:rPr>
              <a:t> sztywność</a:t>
            </a:r>
          </a:p>
          <a:p>
            <a:r>
              <a:rPr lang="pl-PL" sz="3200" b="1" dirty="0">
                <a:solidFill>
                  <a:srgbClr val="C00000"/>
                </a:solidFill>
              </a:rPr>
              <a:t> wytrzymałość na odkształcenia</a:t>
            </a:r>
          </a:p>
          <a:p>
            <a:r>
              <a:rPr lang="pl-PL" sz="3200" b="1" dirty="0">
                <a:solidFill>
                  <a:srgbClr val="C00000"/>
                </a:solidFill>
              </a:rPr>
              <a:t> duża biologiczna plastyczność</a:t>
            </a:r>
          </a:p>
        </p:txBody>
      </p:sp>
    </p:spTree>
    <p:extLst>
      <p:ext uri="{BB962C8B-B14F-4D97-AF65-F5344CB8AC3E}">
        <p14:creationId xmlns:p14="http://schemas.microsoft.com/office/powerpoint/2010/main" val="1392635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71533"/>
            <a:ext cx="10058400" cy="1371600"/>
          </a:xfrm>
        </p:spPr>
        <p:txBody>
          <a:bodyPr>
            <a:normAutofit/>
          </a:bodyPr>
          <a:lstStyle/>
          <a:p>
            <a:r>
              <a:rPr lang="pl-PL" sz="5400" dirty="0"/>
              <a:t>Funkcja kości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7078" y="1643133"/>
            <a:ext cx="11237844" cy="4656814"/>
          </a:xfrm>
        </p:spPr>
        <p:txBody>
          <a:bodyPr>
            <a:noAutofit/>
          </a:bodyPr>
          <a:lstStyle/>
          <a:p>
            <a:r>
              <a:rPr lang="pl-PL" sz="3200" dirty="0"/>
              <a:t> </a:t>
            </a:r>
            <a:r>
              <a:rPr lang="pl-PL" sz="3200" b="1" dirty="0"/>
              <a:t>rola ochronna </a:t>
            </a:r>
            <a:r>
              <a:rPr lang="pl-PL" sz="3200" dirty="0"/>
              <a:t>dla narządów wewnętrznych</a:t>
            </a:r>
          </a:p>
          <a:p>
            <a:r>
              <a:rPr lang="pl-PL" sz="3200" dirty="0"/>
              <a:t> </a:t>
            </a:r>
            <a:r>
              <a:rPr lang="pl-PL" sz="3200" b="1" dirty="0"/>
              <a:t>rola dźwigni</a:t>
            </a:r>
            <a:r>
              <a:rPr lang="pl-PL" sz="3200" dirty="0"/>
              <a:t>, do których przyczepiają się mięśnie</a:t>
            </a:r>
          </a:p>
          <a:p>
            <a:r>
              <a:rPr lang="pl-PL" sz="3200" dirty="0"/>
              <a:t> </a:t>
            </a:r>
            <a:r>
              <a:rPr lang="pl-PL" sz="3200" b="1" dirty="0"/>
              <a:t>składniki narządów ruchu</a:t>
            </a:r>
            <a:r>
              <a:rPr lang="pl-PL" sz="3200" dirty="0"/>
              <a:t> – </a:t>
            </a:r>
            <a:r>
              <a:rPr lang="pl-PL" sz="3200" u="sng" dirty="0"/>
              <a:t>obciążenia dynamiczne</a:t>
            </a:r>
          </a:p>
          <a:p>
            <a:r>
              <a:rPr lang="pl-PL" sz="3200" dirty="0"/>
              <a:t> </a:t>
            </a:r>
            <a:r>
              <a:rPr lang="pl-PL" sz="3200" b="1" dirty="0"/>
              <a:t>dźwiganie masy ciała </a:t>
            </a:r>
            <a:r>
              <a:rPr lang="pl-PL" sz="3200" dirty="0"/>
              <a:t>– </a:t>
            </a:r>
            <a:r>
              <a:rPr lang="pl-PL" sz="3200" u="sng" dirty="0"/>
              <a:t>obciążenia statyczne</a:t>
            </a:r>
          </a:p>
          <a:p>
            <a:r>
              <a:rPr lang="pl-PL" sz="3200" dirty="0"/>
              <a:t> </a:t>
            </a:r>
            <a:r>
              <a:rPr lang="pl-PL" sz="3200" b="1" dirty="0"/>
              <a:t>narząd podpory</a:t>
            </a:r>
          </a:p>
          <a:p>
            <a:r>
              <a:rPr lang="pl-PL" sz="3200" dirty="0"/>
              <a:t> ważny </a:t>
            </a:r>
            <a:r>
              <a:rPr lang="pl-PL" sz="3200" b="1" dirty="0"/>
              <a:t>rezerwuar wapnia zjonizowanego</a:t>
            </a:r>
          </a:p>
          <a:p>
            <a:r>
              <a:rPr lang="pl-PL" sz="3200" dirty="0"/>
              <a:t> </a:t>
            </a:r>
            <a:r>
              <a:rPr lang="pl-PL" sz="3200" b="1" dirty="0"/>
              <a:t>wytwarzanie składników morfotycznych krwi </a:t>
            </a:r>
            <a:r>
              <a:rPr lang="pl-PL" sz="3200" dirty="0"/>
              <a:t>w szpiku kostnym</a:t>
            </a:r>
          </a:p>
          <a:p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074002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9722" y="0"/>
            <a:ext cx="10058400" cy="1371600"/>
          </a:xfrm>
        </p:spPr>
        <p:txBody>
          <a:bodyPr>
            <a:normAutofit/>
          </a:bodyPr>
          <a:lstStyle/>
          <a:p>
            <a:r>
              <a:rPr lang="pl-PL" sz="5400" dirty="0"/>
              <a:t>Kształt kości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4557" y="1042946"/>
            <a:ext cx="11383617" cy="4933784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2400" b="1" dirty="0"/>
              <a:t>Kości długie</a:t>
            </a:r>
            <a:r>
              <a:rPr lang="pl-PL" sz="2400" dirty="0"/>
              <a:t>: jeden z trzech wymiarów przewyższa znacznie oba pozostałe. Do tej grupy należy wiele kości kończyn.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2000" dirty="0"/>
              <a:t>Trzon zawierający jamę szpikową wypełnioną szpikiem kostnym, koniec bliższy, koniec dalszy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b="1" dirty="0"/>
              <a:t>Kości płaskie</a:t>
            </a:r>
            <a:r>
              <a:rPr lang="pl-PL" sz="2400" dirty="0"/>
              <a:t>: wydłużone w dwóch kierunkach, zaś spłaszczone w trzecim. Np. </a:t>
            </a:r>
            <a:r>
              <a:rPr lang="pl-PL" sz="2400" i="1" dirty="0"/>
              <a:t>kości sklepienia czaszki, łopatka, kość biodrowa</a:t>
            </a:r>
            <a:r>
              <a:rPr lang="pl-PL" sz="2400" dirty="0"/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b="1" dirty="0"/>
              <a:t>Kości krótkie</a:t>
            </a:r>
            <a:r>
              <a:rPr lang="pl-PL" sz="2400" dirty="0"/>
              <a:t>: mniej więcej równomiernie rozwinięte we wszystkich trzech kierunkach. Występują przeważnie w tych okolicach kośćca, w których masywna i silna budowa łączy się z ograniczoną ruchomością np. </a:t>
            </a:r>
            <a:r>
              <a:rPr lang="pl-PL" sz="2400" i="1" dirty="0"/>
              <a:t>w nadgarstku czy kościach stępu</a:t>
            </a:r>
            <a:r>
              <a:rPr lang="pl-PL" sz="2400" dirty="0"/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b="1" dirty="0"/>
              <a:t>Kości różnokształtne</a:t>
            </a:r>
            <a:r>
              <a:rPr lang="pl-PL" sz="2400" dirty="0"/>
              <a:t>: wszystkie kości nie dające się zaliczyć do żadnej z poprzednich grup.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b="1" dirty="0"/>
              <a:t> Kości pneumatyczne</a:t>
            </a:r>
            <a:r>
              <a:rPr lang="pl-PL" sz="2400" dirty="0"/>
              <a:t>: zawierają </a:t>
            </a:r>
            <a:r>
              <a:rPr lang="pl-PL" sz="2400" b="1" u="sng" dirty="0">
                <a:solidFill>
                  <a:srgbClr val="C00000"/>
                </a:solidFill>
              </a:rPr>
              <a:t>przestrzenie wysłane błoną śluzową i wypełnione powietrzem</a:t>
            </a:r>
            <a:r>
              <a:rPr lang="pl-PL" sz="2400" dirty="0"/>
              <a:t> – </a:t>
            </a:r>
            <a:r>
              <a:rPr lang="pl-PL" sz="2400" i="1" dirty="0"/>
              <a:t>kości klinowe, sitowe, szczękowe</a:t>
            </a:r>
            <a:r>
              <a:rPr lang="pl-PL" sz="2400" i="1"/>
              <a:t>, czołowe.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387523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86678" y="231913"/>
            <a:ext cx="10058400" cy="1371600"/>
          </a:xfrm>
        </p:spPr>
        <p:txBody>
          <a:bodyPr>
            <a:normAutofit/>
          </a:bodyPr>
          <a:lstStyle/>
          <a:p>
            <a:r>
              <a:rPr lang="pl-PL" sz="5400" dirty="0"/>
              <a:t>Liczba kości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7322" y="1603513"/>
            <a:ext cx="11357113" cy="49298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Liczba kości ustroju ludzkiego jest zmienna w zależności od wieku:</a:t>
            </a:r>
          </a:p>
          <a:p>
            <a:r>
              <a:rPr lang="pl-PL" sz="2800" dirty="0"/>
              <a:t> </a:t>
            </a:r>
            <a:r>
              <a:rPr lang="pl-PL" sz="2800" b="1" dirty="0">
                <a:solidFill>
                  <a:srgbClr val="C00000"/>
                </a:solidFill>
              </a:rPr>
              <a:t>u noworodków: 270;</a:t>
            </a:r>
          </a:p>
          <a:p>
            <a:r>
              <a:rPr lang="pl-PL" sz="2800" dirty="0"/>
              <a:t> wraz z występowaniem </a:t>
            </a:r>
            <a:r>
              <a:rPr lang="pl-PL" sz="2800" b="1" u="sng" dirty="0">
                <a:solidFill>
                  <a:schemeClr val="accent4">
                    <a:lumMod val="50000"/>
                  </a:schemeClr>
                </a:solidFill>
              </a:rPr>
              <a:t>wtórnych punktów kostnienia</a:t>
            </a:r>
            <a:r>
              <a:rPr lang="pl-PL" sz="2800" dirty="0"/>
              <a:t> liczba ta wzrasta  i u dziecka 14-letniego wynosi 356;</a:t>
            </a:r>
          </a:p>
          <a:p>
            <a:r>
              <a:rPr lang="pl-PL" sz="2800" dirty="0"/>
              <a:t>w wieku późniejszym po połączeniu się nasad z trzonami liczba ta spada i wynosi </a:t>
            </a:r>
            <a:r>
              <a:rPr lang="pl-PL" sz="2800" b="1" dirty="0">
                <a:solidFill>
                  <a:srgbClr val="C00000"/>
                </a:solidFill>
              </a:rPr>
              <a:t>u dorosłego 206;</a:t>
            </a:r>
          </a:p>
          <a:p>
            <a:r>
              <a:rPr lang="pl-PL" sz="2800" dirty="0"/>
              <a:t> w wieku podeszłym wraz ze zrastaniem się kości czaszki liczba ta zmniejsza się.</a:t>
            </a:r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653522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71533"/>
            <a:ext cx="10058400" cy="1371600"/>
          </a:xfrm>
        </p:spPr>
        <p:txBody>
          <a:bodyPr>
            <a:normAutofit/>
          </a:bodyPr>
          <a:lstStyle/>
          <a:p>
            <a:r>
              <a:rPr lang="pl-PL" sz="5400" dirty="0"/>
              <a:t>Wpływ estrogenów na kości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6834" y="1643133"/>
            <a:ext cx="11158331" cy="4683318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2800" dirty="0"/>
              <a:t> </a:t>
            </a:r>
            <a:r>
              <a:rPr lang="pl-PL" sz="2800" b="1" dirty="0"/>
              <a:t>Estrogeny</a:t>
            </a:r>
            <a:r>
              <a:rPr lang="pl-PL" sz="2800" dirty="0"/>
              <a:t> pobudzają </a:t>
            </a:r>
            <a:r>
              <a:rPr lang="pl-PL" sz="2800" b="1" dirty="0">
                <a:solidFill>
                  <a:schemeClr val="tx2">
                    <a:lumMod val="75000"/>
                  </a:schemeClr>
                </a:solidFill>
              </a:rPr>
              <a:t>komórki C tarczycy</a:t>
            </a:r>
            <a:r>
              <a:rPr lang="pl-PL" sz="2800" dirty="0"/>
              <a:t> do wydzielania </a:t>
            </a: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kalcytoniny</a:t>
            </a:r>
            <a:r>
              <a:rPr lang="pl-PL" sz="2800" dirty="0"/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 dirty="0"/>
              <a:t> Kalcytonina łączy się z receptorami na </a:t>
            </a:r>
            <a: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  <a:t>osteoklastach</a:t>
            </a:r>
            <a:r>
              <a:rPr lang="pl-PL" sz="2800" dirty="0"/>
              <a:t> i unieczynnia je.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 dirty="0"/>
              <a:t> </a:t>
            </a:r>
            <a: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  <a:t>Osteoklasty przestają niszczyć kość i uwalniać jony wapnia</a:t>
            </a:r>
            <a:r>
              <a:rPr lang="pl-PL" sz="28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 dirty="0"/>
              <a:t> </a:t>
            </a:r>
            <a:r>
              <a:rPr lang="pl-PL" sz="2800" b="1" dirty="0">
                <a:solidFill>
                  <a:srgbClr val="FF0000"/>
                </a:solidFill>
              </a:rPr>
              <a:t>Zmniejszenie stężenia estrogenów w organizmie kobiet po menopauzie doprowadza do wzmożonej aktywności osteoklastów i dużego ubytku minerału kości.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 dirty="0"/>
              <a:t>Wynikiem tego jest </a:t>
            </a:r>
            <a:r>
              <a:rPr lang="pl-PL" sz="2800" b="1" dirty="0">
                <a:solidFill>
                  <a:srgbClr val="FF0000"/>
                </a:solidFill>
              </a:rPr>
              <a:t>zrzeszotnienie kości, czyli osteoporoza</a:t>
            </a:r>
            <a:r>
              <a:rPr lang="pl-PL" sz="2800" dirty="0"/>
              <a:t>, w której dochodzi do nadmiernej łamliwości kości.</a:t>
            </a:r>
          </a:p>
        </p:txBody>
      </p:sp>
    </p:spTree>
    <p:extLst>
      <p:ext uri="{BB962C8B-B14F-4D97-AF65-F5344CB8AC3E}">
        <p14:creationId xmlns:p14="http://schemas.microsoft.com/office/powerpoint/2010/main" val="4122207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B5CC352-2FD9-48E7-A4AC-735C69DD9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/>
              <a:t>Osteoporoza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C5299FBB-4BF4-47C5-B485-DA6891F33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800" dirty="0"/>
              <a:t>Osteoporoza to choroba szkieletu, w której dochodzi do zmniejszenia gęstości mineralnej kości i zmiany ich struktury. Na początku rozwija się bezobjawowo, z czasem zaczynają towarzyszyć jej ból oraz problemy z poruszaniem się. Nieleczona prowadzi do osłabienia szkieletu i zwiększenia ryzyka złamań kości.</a:t>
            </a:r>
          </a:p>
        </p:txBody>
      </p:sp>
    </p:spTree>
    <p:extLst>
      <p:ext uri="{BB962C8B-B14F-4D97-AF65-F5344CB8AC3E}">
        <p14:creationId xmlns:p14="http://schemas.microsoft.com/office/powerpoint/2010/main" val="2814180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B5CC352-2FD9-48E7-A4AC-735C69DD9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/>
              <a:t>Osteoporoza - przyczyny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C5299FBB-4BF4-47C5-B485-DA6891F33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800" dirty="0"/>
              <a:t>Ryzyko zachorowania na osteoporozę wzrasta wraz z wiekiem. Wiąże się to ze stopniowym ubytkiem masy kostnej po 35 r.ż. U mężczyzn proces ten zachodzi równomiernie, natomiast u kobiet znacznie przyspiesza po menopauzie. Z tego względu osteoporoza występuje u co 3. kobiety i co 8. mężczyzny po 50. r.ż.</a:t>
            </a:r>
          </a:p>
        </p:txBody>
      </p:sp>
    </p:spTree>
    <p:extLst>
      <p:ext uri="{BB962C8B-B14F-4D97-AF65-F5344CB8AC3E}">
        <p14:creationId xmlns:p14="http://schemas.microsoft.com/office/powerpoint/2010/main" val="2717550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B5CC352-2FD9-48E7-A4AC-735C69DD9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5400" dirty="0"/>
              <a:t>Osteoporoza – czynniki sprzyjające zachorowaniu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C5299FBB-4BF4-47C5-B485-DA6891F33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19"/>
            <a:ext cx="10356574" cy="4522967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l-PL" sz="2800" dirty="0"/>
              <a:t> długotrwałe unieruchomienie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2800" dirty="0"/>
              <a:t> niedobór wapnia i witaminy D3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2800" dirty="0"/>
              <a:t> palenie papierosów i nadużywanie alkoholu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2800" dirty="0"/>
              <a:t> zbyt mała aktywność fizyczna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2800" dirty="0"/>
              <a:t> niedobór hormonów płciowych (estrogenów u kobiet i testosteronu u mężczyzn)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2800" dirty="0"/>
              <a:t> stosowanie niektórych leków – np. sterydów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2800" dirty="0"/>
              <a:t> uwarunkowania genetyczne</a:t>
            </a:r>
          </a:p>
        </p:txBody>
      </p:sp>
    </p:spTree>
    <p:extLst>
      <p:ext uri="{BB962C8B-B14F-4D97-AF65-F5344CB8AC3E}">
        <p14:creationId xmlns:p14="http://schemas.microsoft.com/office/powerpoint/2010/main" val="1615282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5EFCA572-364A-421E-A364-9AD297AD0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666" y="911086"/>
            <a:ext cx="3800475" cy="5715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B5CC352-2FD9-48E7-A4AC-735C69DD9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17" y="443812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pl-PL" sz="5400" dirty="0"/>
              <a:t>Osteoporoza – czynniki sprzyjające zachorowaniu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C5299FBB-4BF4-47C5-B485-DA6891F33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425148"/>
            <a:ext cx="5082209" cy="42009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dirty="0"/>
              <a:t>Szczupłe, wysokie kobiety o jasnej karnacji są najbardziej narażone na zachorowanie. </a:t>
            </a:r>
          </a:p>
        </p:txBody>
      </p:sp>
    </p:spTree>
    <p:extLst>
      <p:ext uri="{BB962C8B-B14F-4D97-AF65-F5344CB8AC3E}">
        <p14:creationId xmlns:p14="http://schemas.microsoft.com/office/powerpoint/2010/main" val="2903609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7530" y="231777"/>
            <a:ext cx="11244470" cy="1371600"/>
          </a:xfrm>
        </p:spPr>
        <p:txBody>
          <a:bodyPr>
            <a:normAutofit fontScale="90000"/>
          </a:bodyPr>
          <a:lstStyle/>
          <a:p>
            <a:r>
              <a:rPr lang="pl-PL" sz="5400" dirty="0"/>
              <a:t>Osteoblasty – kom. kościotwórcze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3583" y="1430962"/>
            <a:ext cx="11184836" cy="4744277"/>
          </a:xfrm>
        </p:spPr>
        <p:txBody>
          <a:bodyPr>
            <a:noAutofit/>
          </a:bodyPr>
          <a:lstStyle/>
          <a:p>
            <a:r>
              <a:rPr lang="pl-PL" sz="2800" dirty="0"/>
              <a:t> ich działanie jest regulowane przez </a:t>
            </a:r>
            <a:r>
              <a:rPr lang="pl-PL" sz="2800" b="1" dirty="0"/>
              <a:t>parathormon i witaminę D3</a:t>
            </a:r>
          </a:p>
          <a:p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znajdują się na powierzchni nowo powstającej kości tworząc jednolitą błonę komórkową niedopuszczającą do tej powierzchni komórek kościogubnych (osteoklastów)</a:t>
            </a:r>
          </a:p>
          <a:p>
            <a:r>
              <a:rPr lang="pl-PL" sz="2800" dirty="0"/>
              <a:t> powstają z komórek wywodzących się ze szpiku kostnego</a:t>
            </a:r>
          </a:p>
          <a:p>
            <a:r>
              <a:rPr lang="pl-PL" sz="2800" dirty="0"/>
              <a:t> syntetyzują i wydzielają składniki strukturalne istoty międzykomórkowej kości: </a:t>
            </a:r>
            <a:r>
              <a:rPr lang="pl-PL" sz="2800" b="1" dirty="0"/>
              <a:t>kolagen typu I </a:t>
            </a:r>
            <a:r>
              <a:rPr lang="pl-PL" sz="2800" b="1" dirty="0" err="1"/>
              <a:t>i</a:t>
            </a:r>
            <a:r>
              <a:rPr lang="pl-PL" sz="2800" b="1" dirty="0"/>
              <a:t> </a:t>
            </a:r>
            <a:r>
              <a:rPr lang="pl-PL" sz="2800" b="1" dirty="0" err="1"/>
              <a:t>proteoglikany</a:t>
            </a:r>
            <a:endParaRPr lang="pl-PL" sz="2800" b="1" dirty="0"/>
          </a:p>
          <a:p>
            <a:r>
              <a:rPr lang="pl-PL" sz="2800" dirty="0"/>
              <a:t> posiadają </a:t>
            </a: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receptory RANKL</a:t>
            </a:r>
            <a:r>
              <a:rPr lang="pl-PL" sz="2800" dirty="0"/>
              <a:t>, która może wiązać się z receptorem RANK osteoklastów – jest to bezpośredni kontakt tych komórek i pobudzanie różnicowania osteoklastów</a:t>
            </a:r>
          </a:p>
        </p:txBody>
      </p:sp>
    </p:spTree>
    <p:extLst>
      <p:ext uri="{BB962C8B-B14F-4D97-AF65-F5344CB8AC3E}">
        <p14:creationId xmlns:p14="http://schemas.microsoft.com/office/powerpoint/2010/main" val="102862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B5CC352-2FD9-48E7-A4AC-735C69DD9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13" y="309674"/>
            <a:ext cx="11463129" cy="1460526"/>
          </a:xfrm>
        </p:spPr>
        <p:txBody>
          <a:bodyPr>
            <a:normAutofit fontScale="90000"/>
          </a:bodyPr>
          <a:lstStyle/>
          <a:p>
            <a:r>
              <a:rPr lang="pl-PL" sz="5400" dirty="0"/>
              <a:t>Osteoporoza – zmiany gęstości kości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6120D847-268A-4B1E-9B1D-639A4CF41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48" y="2121891"/>
            <a:ext cx="6321249" cy="354962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CB5CF6A6-18BD-484C-BC5E-041749AF1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917" y="2306028"/>
            <a:ext cx="496252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20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B5CC352-2FD9-48E7-A4AC-735C69DD9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/>
              <a:t>Osteoporoza – diagnostyka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C5299FBB-4BF4-47C5-B485-DA6891F33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19"/>
            <a:ext cx="10356574" cy="452296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800" dirty="0"/>
              <a:t>Często pierwszym widocznym objawem osteoporozy jest złamanie kości. Świadczy ono jednak o dużym zaawansowaniu choroby. Wcześniejsze wykrycie choroby umożliwiają badania diagnostyczne, np. </a:t>
            </a:r>
            <a:r>
              <a:rPr lang="pl-PL" sz="2800" b="1" dirty="0"/>
              <a:t>densytometria, czyli badanie gęstości kości</a:t>
            </a:r>
            <a:r>
              <a:rPr lang="pl-PL" sz="2800" dirty="0"/>
              <a:t>. Polega ono na </a:t>
            </a:r>
            <a:r>
              <a:rPr lang="pl-PL" sz="2800" u="sng" dirty="0"/>
              <a:t>badaniu pochłaniania promieni RTG przez tkankę kostną</a:t>
            </a:r>
            <a:r>
              <a:rPr lang="pl-PL" sz="2800" dirty="0"/>
              <a:t>. Im więcej wapnia zawiera kość, tym pochłanianie jest większe. Wynikiem badania jest wykres zawierający informację o gęstości tkanki kostnej w wybranym miejscu pomiaru. </a:t>
            </a:r>
          </a:p>
        </p:txBody>
      </p:sp>
    </p:spTree>
    <p:extLst>
      <p:ext uri="{BB962C8B-B14F-4D97-AF65-F5344CB8AC3E}">
        <p14:creationId xmlns:p14="http://schemas.microsoft.com/office/powerpoint/2010/main" val="3909699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B5CC352-2FD9-48E7-A4AC-735C69DD9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5400" dirty="0"/>
              <a:t>Kto powinien zgłosić się na badanie diagnostyczne? 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="" xmlns:a16="http://schemas.microsoft.com/office/drawing/2014/main" id="{2ED3EDC7-9D95-4731-A8B1-C95C7242061E}"/>
              </a:ext>
            </a:extLst>
          </p:cNvPr>
          <p:cNvGraphicFramePr>
            <a:graphicFrameLocks noGrp="1"/>
          </p:cNvGraphicFramePr>
          <p:nvPr/>
        </p:nvGraphicFramePr>
        <p:xfrm>
          <a:off x="503582" y="2283421"/>
          <a:ext cx="11237844" cy="435591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618922">
                  <a:extLst>
                    <a:ext uri="{9D8B030D-6E8A-4147-A177-3AD203B41FA5}">
                      <a16:colId xmlns="" xmlns:a16="http://schemas.microsoft.com/office/drawing/2014/main" val="4103906386"/>
                    </a:ext>
                  </a:extLst>
                </a:gridCol>
                <a:gridCol w="5618922">
                  <a:extLst>
                    <a:ext uri="{9D8B030D-6E8A-4147-A177-3AD203B41FA5}">
                      <a16:colId xmlns="" xmlns:a16="http://schemas.microsoft.com/office/drawing/2014/main" val="1019589986"/>
                    </a:ext>
                  </a:extLst>
                </a:gridCol>
              </a:tblGrid>
              <a:tr h="582834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/>
                        <a:t>Bez względu na wiek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dirty="0"/>
                        <a:t>Po 50. roku życia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19430058"/>
                  </a:ext>
                </a:extLst>
              </a:tr>
              <a:tr h="377308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sz="2400" dirty="0"/>
                        <a:t> Osoby, u których wystąpiły złamania po urazie o niewielkiej energii (np. przewrócenie się).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sz="2400" dirty="0"/>
                        <a:t> Osoby będące pod opieką endokrynologa z powodu choroby tarczycy lub chorób przytarczyc.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sz="2400" dirty="0"/>
                        <a:t> Wszystkie kobiety (zwłaszcza palące papierosy, niepijące mleka, te, których matki chorowały na osteoporozę, i te, które wcześnie przeszły menopauzę).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sz="2400" dirty="0"/>
                        <a:t> Wszystkie osoby, które poddawały się diecie odchudzającej w wieku dojrzewania.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20263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29190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B5CC352-2FD9-48E7-A4AC-735C69DD9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642593"/>
            <a:ext cx="10568609" cy="1954833"/>
          </a:xfrm>
        </p:spPr>
        <p:txBody>
          <a:bodyPr>
            <a:normAutofit/>
          </a:bodyPr>
          <a:lstStyle/>
          <a:p>
            <a:r>
              <a:rPr lang="pl-PL" sz="5400" dirty="0"/>
              <a:t>Osteoporoza – leczenie i profilaktyka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C5299FBB-4BF4-47C5-B485-DA6891F33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597426"/>
            <a:ext cx="10356574" cy="40286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800" dirty="0"/>
              <a:t>W zależności od przyczyny osteoporozy stosuje się różne sposoby jej leczenia. Bardzo ważne są działania profilaktyczne oraz uzupełnianie wapnia i witaminy D3. Stosuje się również leki zapobiegające utracie masy kostnej lub prowadzące do jej odbudowy.</a:t>
            </a:r>
          </a:p>
        </p:txBody>
      </p:sp>
    </p:spTree>
    <p:extLst>
      <p:ext uri="{BB962C8B-B14F-4D97-AF65-F5344CB8AC3E}">
        <p14:creationId xmlns:p14="http://schemas.microsoft.com/office/powerpoint/2010/main" val="3466871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B5CC352-2FD9-48E7-A4AC-735C69DD9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782" y="165515"/>
            <a:ext cx="10568609" cy="1954833"/>
          </a:xfrm>
        </p:spPr>
        <p:txBody>
          <a:bodyPr>
            <a:normAutofit/>
          </a:bodyPr>
          <a:lstStyle/>
          <a:p>
            <a:r>
              <a:rPr lang="pl-PL" sz="5400" dirty="0"/>
              <a:t>Osteoporoza – profilaktyka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C5299FBB-4BF4-47C5-B485-DA6891F33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1656522"/>
            <a:ext cx="10668000" cy="4969564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sz="2800" dirty="0"/>
              <a:t> Dostarczanie odpowiedniej ilości wapnia do organizmu: dobowe zapotrzebowanie na wapń wynosi u dzieci do 10. r.ż. 800 mg, u młodzieży 1200 mg, u dorosłych 1000 mg, u kobiet w ciąży i karmiących piersią oraz osób w podeszłym wieku 1500 mg.</a:t>
            </a:r>
          </a:p>
          <a:p>
            <a:pPr algn="just"/>
            <a:r>
              <a:rPr lang="pl-PL" sz="2800" dirty="0"/>
              <a:t> Przebywanie na dworze w pogodne dni, co zapewnia wytwarzanie odpowiedniej ilości witaminy D3.</a:t>
            </a:r>
          </a:p>
          <a:p>
            <a:pPr algn="just"/>
            <a:r>
              <a:rPr lang="pl-PL" sz="2800" dirty="0"/>
              <a:t> Unikanie spożycia fosforu (np. napoje typu cola).</a:t>
            </a:r>
          </a:p>
          <a:p>
            <a:pPr algn="just"/>
            <a:r>
              <a:rPr lang="pl-PL" sz="2800" dirty="0"/>
              <a:t> Wzmacnianie kości poprzez ruch (wzmocnienie kości następuje w reakcji na obciążenia mechaniczne).</a:t>
            </a:r>
          </a:p>
          <a:p>
            <a:pPr algn="just"/>
            <a:r>
              <a:rPr lang="pl-PL" sz="2800" dirty="0"/>
              <a:t> Niepalenie tytoniu i nienadużywanie alkoholu.</a:t>
            </a:r>
          </a:p>
          <a:p>
            <a:pPr algn="just"/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2872250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B5CC352-2FD9-48E7-A4AC-735C69DD9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782" y="165515"/>
            <a:ext cx="10568609" cy="1954833"/>
          </a:xfrm>
        </p:spPr>
        <p:txBody>
          <a:bodyPr>
            <a:normAutofit/>
          </a:bodyPr>
          <a:lstStyle/>
          <a:p>
            <a:r>
              <a:rPr lang="pl-PL" dirty="0"/>
              <a:t>Źródła wapnia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C5299FBB-4BF4-47C5-B485-DA6891F33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1656522"/>
            <a:ext cx="10668000" cy="4969564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l-PL" sz="2800" dirty="0"/>
              <a:t> mleko  140 mg/100g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2800" dirty="0"/>
              <a:t> ser żółty 900 mg/100g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2800" dirty="0"/>
              <a:t> szpinak mrożony 120 mg/100g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2800" dirty="0"/>
              <a:t> natka pietruszki 193mg/100g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2800" dirty="0"/>
              <a:t> soja 227mg/100g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2800" dirty="0"/>
              <a:t> fasola 163mg/100g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2800" dirty="0"/>
              <a:t> orzechy laskowe 126mg/100g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2800" dirty="0"/>
              <a:t> sezam 600mg/100g</a:t>
            </a:r>
          </a:p>
        </p:txBody>
      </p:sp>
    </p:spTree>
    <p:extLst>
      <p:ext uri="{BB962C8B-B14F-4D97-AF65-F5344CB8AC3E}">
        <p14:creationId xmlns:p14="http://schemas.microsoft.com/office/powerpoint/2010/main" val="14554492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31777"/>
            <a:ext cx="10058400" cy="1371600"/>
          </a:xfrm>
        </p:spPr>
        <p:txBody>
          <a:bodyPr>
            <a:normAutofit/>
          </a:bodyPr>
          <a:lstStyle/>
          <a:p>
            <a:r>
              <a:rPr lang="pl-PL" sz="6000" dirty="0"/>
              <a:t>Połączenia kości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8295" y="1464367"/>
            <a:ext cx="11635409" cy="5393633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accent3">
                    <a:lumMod val="50000"/>
                  </a:schemeClr>
                </a:solidFill>
              </a:rPr>
              <a:t> kościozrost </a:t>
            </a:r>
            <a:r>
              <a:rPr lang="pl-PL" sz="3200" dirty="0"/>
              <a:t>– </a:t>
            </a:r>
            <a:r>
              <a:rPr lang="pl-PL" sz="3200" dirty="0">
                <a:solidFill>
                  <a:schemeClr val="accent3">
                    <a:lumMod val="50000"/>
                  </a:schemeClr>
                </a:solidFill>
              </a:rPr>
              <a:t>zupełnie nieruchome </a:t>
            </a:r>
            <a:r>
              <a:rPr lang="pl-PL" sz="3200" dirty="0"/>
              <a:t>połączenie kości, np. między kośćmi czaszki w miejscu szwów, skostniałe stawy kości krzyżowej</a:t>
            </a:r>
          </a:p>
          <a:p>
            <a:r>
              <a:rPr lang="pl-PL" sz="3200" dirty="0"/>
              <a:t> </a:t>
            </a:r>
            <a:r>
              <a:rPr lang="pl-PL" sz="3200" b="1" dirty="0">
                <a:solidFill>
                  <a:schemeClr val="accent3">
                    <a:lumMod val="50000"/>
                  </a:schemeClr>
                </a:solidFill>
              </a:rPr>
              <a:t>połączenia  włókniste lub chrząstkowe </a:t>
            </a:r>
            <a:r>
              <a:rPr lang="pl-PL" sz="3200" dirty="0"/>
              <a:t>– </a:t>
            </a:r>
            <a:r>
              <a:rPr lang="pl-PL" sz="3200" dirty="0">
                <a:solidFill>
                  <a:schemeClr val="accent3">
                    <a:lumMod val="50000"/>
                  </a:schemeClr>
                </a:solidFill>
              </a:rPr>
              <a:t>ruchomość ograniczona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l-PL" sz="2800" dirty="0"/>
              <a:t> </a:t>
            </a:r>
            <a:r>
              <a:rPr lang="pl-PL" sz="2800" b="1" dirty="0">
                <a:solidFill>
                  <a:schemeClr val="accent4">
                    <a:lumMod val="75000"/>
                  </a:schemeClr>
                </a:solidFill>
              </a:rPr>
              <a:t>połączenia włókniste = </a:t>
            </a:r>
            <a:r>
              <a:rPr lang="pl-PL" sz="2800" b="1" dirty="0" err="1">
                <a:solidFill>
                  <a:schemeClr val="accent4">
                    <a:lumMod val="75000"/>
                  </a:schemeClr>
                </a:solidFill>
              </a:rPr>
              <a:t>włóknozrost</a:t>
            </a:r>
            <a:r>
              <a:rPr lang="pl-PL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pl-PL" sz="2800" dirty="0"/>
              <a:t>– w szwach między kośćmi czaszki oraz we wklinowaniach np. umocowanie zębów w zębodole czy w dolnym stawie piszczelowo-strzałkowym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l-PL" sz="2800" dirty="0"/>
              <a:t> </a:t>
            </a:r>
            <a:r>
              <a:rPr lang="pl-PL" sz="2800" b="1" dirty="0">
                <a:solidFill>
                  <a:schemeClr val="accent4">
                    <a:lumMod val="75000"/>
                  </a:schemeClr>
                </a:solidFill>
              </a:rPr>
              <a:t>połączenia chrząstkowe = chrząstkozrost </a:t>
            </a:r>
            <a:r>
              <a:rPr lang="pl-PL" sz="2800" dirty="0"/>
              <a:t>– w spojeniu łonowym, między żebrami a mostkiem, między kręgami</a:t>
            </a:r>
          </a:p>
        </p:txBody>
      </p:sp>
    </p:spTree>
    <p:extLst>
      <p:ext uri="{BB962C8B-B14F-4D97-AF65-F5344CB8AC3E}">
        <p14:creationId xmlns:p14="http://schemas.microsoft.com/office/powerpoint/2010/main" val="3074838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799" y="132522"/>
            <a:ext cx="10058400" cy="1371600"/>
          </a:xfrm>
        </p:spPr>
        <p:txBody>
          <a:bodyPr>
            <a:normAutofit/>
          </a:bodyPr>
          <a:lstStyle/>
          <a:p>
            <a:r>
              <a:rPr lang="pl-PL" sz="6000" dirty="0"/>
              <a:t>Połączenia kości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8295" y="1212576"/>
            <a:ext cx="11635409" cy="5393633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chemeClr val="accent3">
                    <a:lumMod val="50000"/>
                  </a:schemeClr>
                </a:solidFill>
              </a:rPr>
              <a:t>połączenia maziowe tzw. połączenia wolne czyli stawy – zupełnie ruchome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700" dirty="0"/>
              <a:t> występują najczęściej między kośćmi długimi i charakteryzują się znaczną ruchomością kości względem siebie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700" dirty="0"/>
              <a:t> końce kości otacza </a:t>
            </a:r>
            <a:r>
              <a:rPr lang="pl-PL" sz="2700" b="1" dirty="0">
                <a:solidFill>
                  <a:schemeClr val="accent4">
                    <a:lumMod val="75000"/>
                  </a:schemeClr>
                </a:solidFill>
              </a:rPr>
              <a:t>torebka stawowa </a:t>
            </a:r>
            <a:r>
              <a:rPr lang="pl-PL" sz="2700" dirty="0"/>
              <a:t>wytwarzając jednocześnie </a:t>
            </a:r>
            <a:r>
              <a:rPr lang="pl-PL" sz="2700" b="1" dirty="0">
                <a:solidFill>
                  <a:schemeClr val="accent4">
                    <a:lumMod val="75000"/>
                  </a:schemeClr>
                </a:solidFill>
              </a:rPr>
              <a:t>jamę stawową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700" dirty="0"/>
              <a:t> ślizganie się względem siebie powierzchni stawowych kości pokrytych </a:t>
            </a:r>
            <a:r>
              <a:rPr lang="pl-PL" sz="2700" b="1" dirty="0">
                <a:solidFill>
                  <a:schemeClr val="accent4">
                    <a:lumMod val="75000"/>
                  </a:schemeClr>
                </a:solidFill>
              </a:rPr>
              <a:t>chrząstką szklistą </a:t>
            </a:r>
            <a:r>
              <a:rPr lang="pl-PL" sz="2700" dirty="0"/>
              <a:t>ułatwia </a:t>
            </a:r>
            <a:r>
              <a:rPr lang="pl-PL" sz="2700" dirty="0">
                <a:solidFill>
                  <a:schemeClr val="accent4">
                    <a:lumMod val="75000"/>
                  </a:schemeClr>
                </a:solidFill>
              </a:rPr>
              <a:t>płyn stawowy</a:t>
            </a:r>
            <a:r>
              <a:rPr lang="pl-PL" sz="2700" dirty="0"/>
              <a:t>, który jest wytwarzany przez komórki torebki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700" dirty="0"/>
              <a:t> !!! </a:t>
            </a:r>
            <a:r>
              <a:rPr lang="pl-PL" sz="2700" b="1" dirty="0">
                <a:solidFill>
                  <a:schemeClr val="accent4">
                    <a:lumMod val="75000"/>
                  </a:schemeClr>
                </a:solidFill>
              </a:rPr>
              <a:t>Płyn stawowy </a:t>
            </a:r>
            <a:r>
              <a:rPr lang="pl-PL" sz="2700" dirty="0"/>
              <a:t>jest przesączem osocza krwi, od którego różni się obecnością kwasu hialuronowego oraz mniejszą zawartością albuminy</a:t>
            </a:r>
          </a:p>
        </p:txBody>
      </p:sp>
    </p:spTree>
    <p:extLst>
      <p:ext uri="{BB962C8B-B14F-4D97-AF65-F5344CB8AC3E}">
        <p14:creationId xmlns:p14="http://schemas.microsoft.com/office/powerpoint/2010/main" val="10696062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2001" y="165516"/>
            <a:ext cx="10058400" cy="1371600"/>
          </a:xfrm>
        </p:spPr>
        <p:txBody>
          <a:bodyPr>
            <a:normAutofit/>
          </a:bodyPr>
          <a:lstStyle/>
          <a:p>
            <a:r>
              <a:rPr lang="pl-PL" sz="5400" dirty="0"/>
              <a:t>Stałe składniki stawu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0695" y="1537115"/>
            <a:ext cx="11496261" cy="5115475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accent1">
                    <a:lumMod val="50000"/>
                  </a:schemeClr>
                </a:solidFill>
              </a:rPr>
              <a:t>Powierzchnie stawowe: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800" dirty="0"/>
              <a:t> </a:t>
            </a: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wklęsła - panewka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 wypukła – główka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3200" b="1" dirty="0">
                <a:solidFill>
                  <a:schemeClr val="accent2">
                    <a:lumMod val="50000"/>
                  </a:schemeClr>
                </a:solidFill>
              </a:rPr>
              <a:t>Chrząstka stawowa</a:t>
            </a:r>
            <a:r>
              <a:rPr lang="pl-PL" sz="3200" dirty="0"/>
              <a:t>: Powierzchnia chrząstki jest lśniąca, gładka, a więc doskonale </a:t>
            </a:r>
            <a:r>
              <a:rPr lang="pl-PL" sz="3200" b="1" dirty="0">
                <a:solidFill>
                  <a:schemeClr val="accent2">
                    <a:lumMod val="75000"/>
                  </a:schemeClr>
                </a:solidFill>
              </a:rPr>
              <a:t>przystosowana do zmniejszania tarcia</a:t>
            </a:r>
            <a:r>
              <a:rPr lang="pl-PL" sz="3200" dirty="0"/>
              <a:t> w czasie przesuwania się jednej powierzchni po drugiej, a także oporna na tarcie, zużywa się w niewielkim stopniu. </a:t>
            </a:r>
            <a:r>
              <a:rPr lang="pl-PL" sz="3200" b="1" dirty="0">
                <a:solidFill>
                  <a:schemeClr val="accent2">
                    <a:lumMod val="75000"/>
                  </a:schemeClr>
                </a:solidFill>
              </a:rPr>
              <a:t>Osłabia siłę urazów</a:t>
            </a:r>
            <a:r>
              <a:rPr lang="pl-PL" sz="3200" dirty="0"/>
              <a:t>. </a:t>
            </a:r>
            <a:r>
              <a:rPr lang="pl-PL" sz="3200" b="1" dirty="0">
                <a:solidFill>
                  <a:schemeClr val="accent2">
                    <a:lumMod val="75000"/>
                  </a:schemeClr>
                </a:solidFill>
              </a:rPr>
              <a:t>Odkształca się sprężyście</a:t>
            </a:r>
            <a:r>
              <a:rPr lang="pl-PL" sz="3200" dirty="0"/>
              <a:t>. </a:t>
            </a:r>
            <a:endParaRPr lang="pl-PL" sz="3200" b="1" dirty="0"/>
          </a:p>
        </p:txBody>
      </p:sp>
    </p:spTree>
    <p:extLst>
      <p:ext uri="{BB962C8B-B14F-4D97-AF65-F5344CB8AC3E}">
        <p14:creationId xmlns:p14="http://schemas.microsoft.com/office/powerpoint/2010/main" val="33782034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2001" y="165516"/>
            <a:ext cx="10058400" cy="1371600"/>
          </a:xfrm>
        </p:spPr>
        <p:txBody>
          <a:bodyPr>
            <a:normAutofit/>
          </a:bodyPr>
          <a:lstStyle/>
          <a:p>
            <a:r>
              <a:rPr lang="pl-PL" sz="5400" dirty="0"/>
              <a:t>Stałe składniki stawu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0695" y="1360999"/>
            <a:ext cx="11496261" cy="5291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dirty="0"/>
              <a:t>!!! </a:t>
            </a:r>
          </a:p>
          <a:p>
            <a:pPr marL="0" indent="0">
              <a:buNone/>
            </a:pPr>
            <a:r>
              <a:rPr lang="pl-PL" sz="2800" b="1" dirty="0">
                <a:solidFill>
                  <a:srgbClr val="FF0000"/>
                </a:solidFill>
              </a:rPr>
              <a:t>Rzeczywista regeneracja chrząstki stawowej nie jest możliwa, ponieważ nie ma ona ochrzęstnej, z której mogłaby postępować regeneracja.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3200" b="1" dirty="0">
                <a:solidFill>
                  <a:schemeClr val="accent3">
                    <a:lumMod val="50000"/>
                  </a:schemeClr>
                </a:solidFill>
              </a:rPr>
              <a:t>Torebka stawowa</a:t>
            </a:r>
            <a:r>
              <a:rPr lang="pl-PL" sz="3200" dirty="0"/>
              <a:t>: łączy końce stawowe kości, </a:t>
            </a: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składa się z błony włóknistej i błony maziowej</a:t>
            </a:r>
            <a:r>
              <a:rPr lang="pl-PL" sz="3200" dirty="0"/>
              <a:t>. W miejscu przyczepu do kości przechodzi w okostną. Błona maziowa przyczepia się stale u brzegu chrząstki stawowej i dokoła niej.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3200" b="1" dirty="0"/>
              <a:t> </a:t>
            </a:r>
            <a:r>
              <a:rPr lang="pl-PL" sz="3200" b="1" dirty="0">
                <a:solidFill>
                  <a:schemeClr val="accent4">
                    <a:lumMod val="50000"/>
                  </a:schemeClr>
                </a:solidFill>
              </a:rPr>
              <a:t>Jama stawowa.</a:t>
            </a:r>
          </a:p>
        </p:txBody>
      </p:sp>
    </p:spTree>
    <p:extLst>
      <p:ext uri="{BB962C8B-B14F-4D97-AF65-F5344CB8AC3E}">
        <p14:creationId xmlns:p14="http://schemas.microsoft.com/office/powerpoint/2010/main" val="2398429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7530" y="284922"/>
            <a:ext cx="11244470" cy="1371600"/>
          </a:xfrm>
        </p:spPr>
        <p:txBody>
          <a:bodyPr>
            <a:normAutofit fontScale="90000"/>
          </a:bodyPr>
          <a:lstStyle/>
          <a:p>
            <a:r>
              <a:rPr lang="pl-PL" sz="5400" dirty="0"/>
              <a:t>Osteoblasty – kom. kościotwórcze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10817" y="1656522"/>
            <a:ext cx="11370366" cy="4916556"/>
          </a:xfrm>
        </p:spPr>
        <p:txBody>
          <a:bodyPr>
            <a:noAutofit/>
          </a:bodyPr>
          <a:lstStyle/>
          <a:p>
            <a:r>
              <a:rPr lang="pl-PL" sz="2800" dirty="0"/>
              <a:t>regulują proces mineralizacji kości poprzez wydzielane przez siebie związki: </a:t>
            </a:r>
            <a:r>
              <a:rPr lang="pl-PL" sz="2800" b="1" dirty="0" err="1"/>
              <a:t>osteonektynę</a:t>
            </a:r>
            <a:r>
              <a:rPr lang="pl-PL" sz="2800" b="1" dirty="0"/>
              <a:t>, </a:t>
            </a:r>
            <a:r>
              <a:rPr lang="pl-PL" sz="2800" b="1" dirty="0" err="1"/>
              <a:t>osteokalcynę</a:t>
            </a:r>
            <a:r>
              <a:rPr lang="pl-PL" sz="2800" b="1" dirty="0"/>
              <a:t> i hydrolazy (np. </a:t>
            </a:r>
            <a:r>
              <a:rPr lang="pl-PL" sz="2800" b="1" dirty="0" err="1"/>
              <a:t>kolagenazę</a:t>
            </a:r>
            <a:r>
              <a:rPr lang="pl-PL" sz="2800" b="1" dirty="0"/>
              <a:t>)</a:t>
            </a:r>
          </a:p>
          <a:p>
            <a:r>
              <a:rPr lang="pl-PL" sz="2800" dirty="0"/>
              <a:t> wydzielają też </a:t>
            </a:r>
            <a:r>
              <a:rPr lang="pl-PL" sz="2800" b="1" dirty="0" err="1">
                <a:solidFill>
                  <a:schemeClr val="accent1">
                    <a:lumMod val="75000"/>
                  </a:schemeClr>
                </a:solidFill>
              </a:rPr>
              <a:t>osteoprotegrynę</a:t>
            </a:r>
            <a:r>
              <a:rPr lang="pl-PL" sz="2800" dirty="0"/>
              <a:t>, która chroni przed kontaktem osteoblast – osteoklast, co skutkuje hamowaniem namnażania osteoklastów i stabilizuje minerał kości oraz reguluje procesy modelowania kości; </a:t>
            </a:r>
            <a:r>
              <a:rPr lang="pl-PL" sz="2800" dirty="0" err="1"/>
              <a:t>osteoprotegryna</a:t>
            </a:r>
            <a:r>
              <a:rPr lang="pl-PL" sz="2800" dirty="0"/>
              <a:t> wpływa też hamująco na wapnienie naczyń krwionośnych</a:t>
            </a:r>
          </a:p>
          <a:p>
            <a:r>
              <a:rPr lang="pl-PL" sz="2800" dirty="0"/>
              <a:t> wydzielają </a:t>
            </a:r>
            <a:r>
              <a:rPr lang="pl-PL" sz="2800" dirty="0" err="1"/>
              <a:t>prostaglandynę</a:t>
            </a:r>
            <a:r>
              <a:rPr lang="pl-PL" sz="2800" dirty="0"/>
              <a:t> PGE2</a:t>
            </a:r>
          </a:p>
        </p:txBody>
      </p:sp>
    </p:spTree>
    <p:extLst>
      <p:ext uri="{BB962C8B-B14F-4D97-AF65-F5344CB8AC3E}">
        <p14:creationId xmlns:p14="http://schemas.microsoft.com/office/powerpoint/2010/main" val="34247630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zapaleniestawow.vipg.org/foto/budowa%20staw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359" y="290422"/>
            <a:ext cx="6867865" cy="611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393767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/>
              <a:t>Niestałe składniki stawu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 </a:t>
            </a:r>
            <a:r>
              <a:rPr lang="pl-PL" sz="3600" b="1" dirty="0">
                <a:solidFill>
                  <a:schemeClr val="accent6">
                    <a:lumMod val="50000"/>
                  </a:schemeClr>
                </a:solidFill>
              </a:rPr>
              <a:t>więzadła </a:t>
            </a:r>
            <a:r>
              <a:rPr lang="pl-PL" sz="3600" dirty="0">
                <a:solidFill>
                  <a:schemeClr val="accent6">
                    <a:lumMod val="50000"/>
                  </a:schemeClr>
                </a:solidFill>
              </a:rPr>
              <a:t>(np. staw kolanowy)</a:t>
            </a:r>
          </a:p>
          <a:p>
            <a:r>
              <a:rPr lang="pl-PL" sz="3600" b="1" dirty="0">
                <a:solidFill>
                  <a:schemeClr val="accent6">
                    <a:lumMod val="50000"/>
                  </a:schemeClr>
                </a:solidFill>
              </a:rPr>
              <a:t> obrąbki </a:t>
            </a:r>
            <a:r>
              <a:rPr lang="pl-PL" sz="3600" dirty="0">
                <a:solidFill>
                  <a:schemeClr val="accent6">
                    <a:lumMod val="50000"/>
                  </a:schemeClr>
                </a:solidFill>
              </a:rPr>
              <a:t>(np. staw biodrowy)</a:t>
            </a:r>
          </a:p>
          <a:p>
            <a:r>
              <a:rPr lang="pl-PL" sz="3600" b="1" dirty="0">
                <a:solidFill>
                  <a:schemeClr val="accent6">
                    <a:lumMod val="50000"/>
                  </a:schemeClr>
                </a:solidFill>
              </a:rPr>
              <a:t> krążki </a:t>
            </a:r>
            <a:r>
              <a:rPr lang="pl-PL" sz="3600" dirty="0">
                <a:solidFill>
                  <a:schemeClr val="accent6">
                    <a:lumMod val="50000"/>
                  </a:schemeClr>
                </a:solidFill>
              </a:rPr>
              <a:t>(np. między kością łokciową a kośćmi nadgarstka, krążki międzykręgowe)</a:t>
            </a:r>
          </a:p>
          <a:p>
            <a:r>
              <a:rPr lang="pl-PL" sz="3600" b="1" dirty="0">
                <a:solidFill>
                  <a:schemeClr val="accent6">
                    <a:lumMod val="50000"/>
                  </a:schemeClr>
                </a:solidFill>
              </a:rPr>
              <a:t> łąkotki stawowe </a:t>
            </a:r>
            <a:r>
              <a:rPr lang="pl-PL" sz="3600" dirty="0">
                <a:solidFill>
                  <a:schemeClr val="accent6">
                    <a:lumMod val="50000"/>
                  </a:schemeClr>
                </a:solidFill>
              </a:rPr>
              <a:t>(staw kolanowy)</a:t>
            </a:r>
          </a:p>
        </p:txBody>
      </p:sp>
    </p:spTree>
    <p:extLst>
      <p:ext uri="{BB962C8B-B14F-4D97-AF65-F5344CB8AC3E}">
        <p14:creationId xmlns:p14="http://schemas.microsoft.com/office/powerpoint/2010/main" val="8451366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4522" y="231913"/>
            <a:ext cx="10058400" cy="1371600"/>
          </a:xfrm>
        </p:spPr>
        <p:txBody>
          <a:bodyPr/>
          <a:lstStyle/>
          <a:p>
            <a:r>
              <a:rPr lang="pl-PL" dirty="0"/>
              <a:t>Mechanika stawów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2852" y="1842051"/>
            <a:ext cx="10999305" cy="4784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dirty="0"/>
              <a:t>Ruchy w stawach można podzielić na: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3200" dirty="0"/>
              <a:t> </a:t>
            </a:r>
            <a:r>
              <a:rPr lang="pl-PL" sz="3200" b="1" dirty="0">
                <a:solidFill>
                  <a:srgbClr val="C00000"/>
                </a:solidFill>
              </a:rPr>
              <a:t>ślizganie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3200" b="1" dirty="0">
                <a:solidFill>
                  <a:srgbClr val="C00000"/>
                </a:solidFill>
              </a:rPr>
              <a:t> toczenie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3200" b="1" dirty="0">
                <a:solidFill>
                  <a:srgbClr val="C00000"/>
                </a:solidFill>
              </a:rPr>
              <a:t> obracanie</a:t>
            </a:r>
          </a:p>
          <a:p>
            <a:pPr marL="0" indent="0">
              <a:buNone/>
            </a:pPr>
            <a:r>
              <a:rPr lang="pl-PL" sz="3200" dirty="0"/>
              <a:t>Te rodzaje ruchów mogą występować w tym samym stawie i rzadko odbywa się tylko jeden rodzaj ruchu. </a:t>
            </a:r>
          </a:p>
        </p:txBody>
      </p:sp>
    </p:spTree>
    <p:extLst>
      <p:ext uri="{BB962C8B-B14F-4D97-AF65-F5344CB8AC3E}">
        <p14:creationId xmlns:p14="http://schemas.microsoft.com/office/powerpoint/2010/main" val="23612062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4522" y="231913"/>
            <a:ext cx="10058400" cy="1371600"/>
          </a:xfrm>
        </p:spPr>
        <p:txBody>
          <a:bodyPr/>
          <a:lstStyle/>
          <a:p>
            <a:r>
              <a:rPr lang="pl-PL" dirty="0"/>
              <a:t>Mechanika stawów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0574" y="1417983"/>
            <a:ext cx="11264348" cy="5208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>
                <a:solidFill>
                  <a:srgbClr val="C00000"/>
                </a:solidFill>
              </a:rPr>
              <a:t>Ślizganie</a:t>
            </a:r>
            <a:r>
              <a:rPr lang="pl-PL" sz="2800" dirty="0"/>
              <a:t> – jest to ruch wspólny wszystkim stawom, ale tylko w niektórych np. nadgarstka czy stępu występuje jako jedyny rodzaj ruchu.</a:t>
            </a:r>
          </a:p>
          <a:p>
            <a:pPr marL="0" indent="0">
              <a:buNone/>
            </a:pPr>
            <a:r>
              <a:rPr lang="pl-PL" sz="2800" b="1" dirty="0">
                <a:solidFill>
                  <a:schemeClr val="accent2">
                    <a:lumMod val="75000"/>
                  </a:schemeClr>
                </a:solidFill>
              </a:rPr>
              <a:t>Toczenie</a:t>
            </a:r>
            <a:r>
              <a:rPr lang="pl-PL" sz="2800" dirty="0">
                <a:solidFill>
                  <a:schemeClr val="accent2">
                    <a:lumMod val="75000"/>
                  </a:schemeClr>
                </a:solidFill>
              </a:rPr>
              <a:t> –</a:t>
            </a:r>
            <a:r>
              <a:rPr lang="pl-PL" sz="2800" dirty="0"/>
              <a:t> w początkowych stadiach zgięcia, w stawie kolanowym, w stawie skroniowo-żuchwowym, gdy otwiera się usta.</a:t>
            </a:r>
          </a:p>
          <a:p>
            <a:pPr marL="0" indent="0">
              <a:buNone/>
            </a:pPr>
            <a:r>
              <a:rPr lang="pl-PL" sz="2800" b="1" dirty="0">
                <a:solidFill>
                  <a:schemeClr val="accent6">
                    <a:lumMod val="50000"/>
                  </a:schemeClr>
                </a:solidFill>
              </a:rPr>
              <a:t>Obracanie</a:t>
            </a:r>
            <a:r>
              <a:rPr lang="pl-PL" sz="2800" dirty="0"/>
              <a:t> – występuje, gdy dwie powierzchnie stawowe o kształcie odcinków kuli stykają się w jednym punkcie i w tym stycznym punkcie jedna kość obraca się na drugiej w stosunku do swojej długiej osi, np. głowa kości promieniowej na główce kości ramiennej w stawie ramienno-promieniowym. </a:t>
            </a:r>
          </a:p>
        </p:txBody>
      </p:sp>
    </p:spTree>
    <p:extLst>
      <p:ext uri="{BB962C8B-B14F-4D97-AF65-F5344CB8AC3E}">
        <p14:creationId xmlns:p14="http://schemas.microsoft.com/office/powerpoint/2010/main" val="20902627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1269" y="390939"/>
            <a:ext cx="10058400" cy="1371600"/>
          </a:xfrm>
        </p:spPr>
        <p:txBody>
          <a:bodyPr>
            <a:normAutofit/>
          </a:bodyPr>
          <a:lstStyle/>
          <a:p>
            <a:r>
              <a:rPr lang="pl-PL" sz="5400" dirty="0"/>
              <a:t>Mechanika stawów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4313" y="1762539"/>
            <a:ext cx="11423374" cy="40419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800" b="1" dirty="0">
                <a:solidFill>
                  <a:schemeClr val="accent4">
                    <a:lumMod val="75000"/>
                  </a:schemeClr>
                </a:solidFill>
              </a:rPr>
              <a:t>Wszystkie ruchy stawów są obustronne</a:t>
            </a:r>
            <a:r>
              <a:rPr lang="pl-PL" sz="2800" dirty="0"/>
              <a:t>, np. kończyna górna może poruszać się w stosunku do tułowia a tułów w stosunku do ustalonej kończyny.</a:t>
            </a:r>
          </a:p>
          <a:p>
            <a:pPr marL="0" indent="0">
              <a:buNone/>
            </a:pPr>
            <a:r>
              <a:rPr lang="pl-PL" sz="2800" dirty="0"/>
              <a:t>W utworzeniu stawu mogą brać udział: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800" dirty="0"/>
              <a:t> </a:t>
            </a:r>
            <a:r>
              <a:rPr lang="pl-PL" sz="2800" b="1" dirty="0">
                <a:solidFill>
                  <a:schemeClr val="accent2">
                    <a:lumMod val="50000"/>
                  </a:schemeClr>
                </a:solidFill>
              </a:rPr>
              <a:t>2 kości – staw prosty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800" dirty="0"/>
              <a:t> </a:t>
            </a:r>
            <a:r>
              <a:rPr lang="pl-PL" sz="2800" b="1" dirty="0">
                <a:solidFill>
                  <a:schemeClr val="accent2">
                    <a:lumMod val="50000"/>
                  </a:schemeClr>
                </a:solidFill>
              </a:rPr>
              <a:t>&gt; 2 kości – staw złożony</a:t>
            </a:r>
            <a:r>
              <a:rPr lang="pl-PL" sz="2800" dirty="0"/>
              <a:t>, np. łokciowy, promieniowo-nadgarstkowy. </a:t>
            </a:r>
          </a:p>
        </p:txBody>
      </p:sp>
    </p:spTree>
    <p:extLst>
      <p:ext uri="{BB962C8B-B14F-4D97-AF65-F5344CB8AC3E}">
        <p14:creationId xmlns:p14="http://schemas.microsoft.com/office/powerpoint/2010/main" val="32241203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8139" y="516835"/>
            <a:ext cx="10038522" cy="1113182"/>
          </a:xfrm>
        </p:spPr>
        <p:txBody>
          <a:bodyPr>
            <a:normAutofit/>
          </a:bodyPr>
          <a:lstStyle/>
          <a:p>
            <a:r>
              <a:rPr lang="pl-PL" sz="5400" dirty="0"/>
              <a:t>Mechanika stawów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69844" y="2014330"/>
            <a:ext cx="11290852" cy="45719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800" dirty="0"/>
              <a:t>Odróżniamy kilka rodzajów stawów ze względu na ukształtowanie ich powierzchni stawowych i wykonywane ruchy. W zależności od liczby osi, w stosunku do których odbywają się ruchy w danym stawie, rozróżniamy </a:t>
            </a:r>
            <a:r>
              <a:rPr lang="pl-PL" sz="2800" b="1" dirty="0">
                <a:solidFill>
                  <a:srgbClr val="7030A0"/>
                </a:solidFill>
              </a:rPr>
              <a:t>stawy jedno-, dwu- i wieloosiowe. </a:t>
            </a:r>
          </a:p>
        </p:txBody>
      </p:sp>
    </p:spTree>
    <p:extLst>
      <p:ext uri="{BB962C8B-B14F-4D97-AF65-F5344CB8AC3E}">
        <p14:creationId xmlns:p14="http://schemas.microsoft.com/office/powerpoint/2010/main" val="22511109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1" y="311289"/>
            <a:ext cx="10058400" cy="1371600"/>
          </a:xfrm>
        </p:spPr>
        <p:txBody>
          <a:bodyPr>
            <a:normAutofit/>
          </a:bodyPr>
          <a:lstStyle/>
          <a:p>
            <a:r>
              <a:rPr lang="pl-PL" sz="5400" dirty="0"/>
              <a:t>Stawy jednoosiowe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4314" y="1484243"/>
            <a:ext cx="11343860" cy="5141843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2800" b="1" dirty="0">
                <a:solidFill>
                  <a:schemeClr val="tx2">
                    <a:lumMod val="50000"/>
                  </a:schemeClr>
                </a:solidFill>
              </a:rPr>
              <a:t>Staw zawiasowy</a:t>
            </a:r>
            <a:r>
              <a:rPr lang="pl-PL" sz="2800" dirty="0">
                <a:solidFill>
                  <a:schemeClr val="tx2">
                    <a:lumMod val="50000"/>
                  </a:schemeClr>
                </a:solidFill>
              </a:rPr>
              <a:t>: zgięcie i prostowanie</a:t>
            </a:r>
            <a:r>
              <a:rPr lang="pl-PL" sz="2800" dirty="0"/>
              <a:t>. Charakterystyczna obecność </a:t>
            </a:r>
            <a:r>
              <a:rPr lang="pl-PL" sz="2800" dirty="0">
                <a:solidFill>
                  <a:schemeClr val="tx2">
                    <a:lumMod val="50000"/>
                  </a:schemeClr>
                </a:solidFill>
              </a:rPr>
              <a:t>więzadeł pobocznych</a:t>
            </a:r>
            <a:r>
              <a:rPr lang="pl-PL" sz="2800" dirty="0"/>
              <a:t>. Przykład: </a:t>
            </a:r>
            <a:r>
              <a:rPr lang="pl-PL" sz="2800" i="1" dirty="0"/>
              <a:t>stawy międzypaliczkowe</a:t>
            </a:r>
            <a:r>
              <a:rPr lang="pl-PL" sz="28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 b="1" dirty="0">
                <a:solidFill>
                  <a:schemeClr val="accent1">
                    <a:lumMod val="50000"/>
                  </a:schemeClr>
                </a:solidFill>
              </a:rPr>
              <a:t>Staw obrotowy</a:t>
            </a:r>
            <a:r>
              <a:rPr lang="pl-PL" sz="2800" dirty="0"/>
              <a:t>: </a:t>
            </a:r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ruchy obrotowe w obie strony</a:t>
            </a:r>
            <a:r>
              <a:rPr lang="pl-PL" sz="2800" dirty="0"/>
              <a:t>. Przykład: </a:t>
            </a:r>
            <a:r>
              <a:rPr lang="pl-PL" sz="2800" i="1" dirty="0"/>
              <a:t>staw promieniowo-łokciowy bliższy</a:t>
            </a:r>
            <a:r>
              <a:rPr lang="pl-PL" sz="28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 b="1" dirty="0">
                <a:solidFill>
                  <a:schemeClr val="accent2">
                    <a:lumMod val="50000"/>
                  </a:schemeClr>
                </a:solidFill>
              </a:rPr>
              <a:t>Staw śrubowy</a:t>
            </a:r>
            <a:r>
              <a:rPr lang="pl-PL" sz="2800" dirty="0"/>
              <a:t>: </a:t>
            </a:r>
            <a:r>
              <a:rPr lang="pl-PL" sz="2800" dirty="0">
                <a:solidFill>
                  <a:schemeClr val="accent2">
                    <a:lumMod val="50000"/>
                  </a:schemeClr>
                </a:solidFill>
              </a:rPr>
              <a:t>ruch obrotowy łączy się z ruchem wzdłuż osi stawu</a:t>
            </a:r>
            <a:r>
              <a:rPr lang="pl-PL" sz="2800" dirty="0"/>
              <a:t>. Przykład: </a:t>
            </a:r>
            <a:r>
              <a:rPr lang="pl-PL" sz="2800" i="1" dirty="0"/>
              <a:t>stawy zęba kręgu obrotowego</a:t>
            </a:r>
            <a:r>
              <a:rPr lang="pl-PL" sz="2800" dirty="0"/>
              <a:t>, w którym w ruchu obrotowym kręgu szczytowego dokoła zęba kręgu obrotowego odbywa się równocześnie ruch śrubowy wzdłuż zęba.</a:t>
            </a:r>
          </a:p>
        </p:txBody>
      </p:sp>
    </p:spTree>
    <p:extLst>
      <p:ext uri="{BB962C8B-B14F-4D97-AF65-F5344CB8AC3E}">
        <p14:creationId xmlns:p14="http://schemas.microsoft.com/office/powerpoint/2010/main" val="2899062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/>
              <a:t>Stawy </a:t>
            </a:r>
            <a:r>
              <a:rPr lang="pl-PL" sz="5400" dirty="0" err="1"/>
              <a:t>dwuoosiowe</a:t>
            </a:r>
            <a:endParaRPr lang="pl-PL" sz="5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6591" y="2014193"/>
            <a:ext cx="10568610" cy="4611893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3200" b="1" dirty="0">
                <a:solidFill>
                  <a:schemeClr val="accent3">
                    <a:lumMod val="50000"/>
                  </a:schemeClr>
                </a:solidFill>
              </a:rPr>
              <a:t>Staw elipsoidalny, czyli kłykciowy</a:t>
            </a:r>
            <a:r>
              <a:rPr lang="pl-PL" sz="3200" dirty="0"/>
              <a:t>: </a:t>
            </a:r>
            <a:r>
              <a:rPr lang="pl-PL" sz="3200" dirty="0">
                <a:solidFill>
                  <a:schemeClr val="accent3">
                    <a:lumMod val="50000"/>
                  </a:schemeClr>
                </a:solidFill>
              </a:rPr>
              <a:t>zgięcie, prostowanie, przywodzenie, odwodzenie i wypadkowa ruchów poprzednich: obwodzenie</a:t>
            </a:r>
            <a:r>
              <a:rPr lang="pl-PL" sz="3200" dirty="0"/>
              <a:t>. Przykład: </a:t>
            </a:r>
            <a:r>
              <a:rPr lang="pl-PL" sz="3200" i="1" dirty="0"/>
              <a:t>staw promieniowo-nadgarstkowy</a:t>
            </a:r>
            <a:r>
              <a:rPr lang="pl-PL" sz="3200" dirty="0"/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3200" b="1" dirty="0">
                <a:solidFill>
                  <a:schemeClr val="accent4">
                    <a:lumMod val="50000"/>
                  </a:schemeClr>
                </a:solidFill>
              </a:rPr>
              <a:t>Staw siodełkowy</a:t>
            </a:r>
            <a:r>
              <a:rPr lang="pl-PL" sz="3200" dirty="0"/>
              <a:t>: </a:t>
            </a:r>
            <a:r>
              <a:rPr lang="pl-PL" sz="3200" dirty="0">
                <a:solidFill>
                  <a:schemeClr val="accent4">
                    <a:lumMod val="50000"/>
                  </a:schemeClr>
                </a:solidFill>
              </a:rPr>
              <a:t>ruchy </a:t>
            </a:r>
            <a:r>
              <a:rPr lang="pl-PL" sz="3200" dirty="0" err="1">
                <a:solidFill>
                  <a:schemeClr val="accent4">
                    <a:lumMod val="50000"/>
                  </a:schemeClr>
                </a:solidFill>
              </a:rPr>
              <a:t>przywodzenia</a:t>
            </a:r>
            <a:r>
              <a:rPr lang="pl-PL" sz="3200" dirty="0">
                <a:solidFill>
                  <a:schemeClr val="accent4">
                    <a:lumMod val="50000"/>
                  </a:schemeClr>
                </a:solidFill>
              </a:rPr>
              <a:t> i odwodzenia, przeciwstawiania i odprowadzania i ich wypadkowa: ruch obwodzenia</a:t>
            </a:r>
            <a:r>
              <a:rPr lang="pl-PL" sz="3200" dirty="0"/>
              <a:t>. Przykład: </a:t>
            </a:r>
            <a:r>
              <a:rPr lang="pl-PL" sz="3200" i="1" dirty="0"/>
              <a:t>staw nadgarstkowo-śródręczny kciuka</a:t>
            </a:r>
            <a:r>
              <a:rPr lang="pl-PL" sz="3200" dirty="0"/>
              <a:t>.</a:t>
            </a:r>
          </a:p>
          <a:p>
            <a:pPr marL="0" indent="0">
              <a:buNone/>
            </a:pP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3515588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1" y="298038"/>
            <a:ext cx="10058400" cy="1371600"/>
          </a:xfrm>
        </p:spPr>
        <p:txBody>
          <a:bodyPr>
            <a:normAutofit/>
          </a:bodyPr>
          <a:lstStyle/>
          <a:p>
            <a:r>
              <a:rPr lang="pl-PL" sz="5400" dirty="0"/>
              <a:t>Stawy wieloosiowe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3826" y="1444487"/>
            <a:ext cx="11423374" cy="5181600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3200" b="1" dirty="0">
                <a:solidFill>
                  <a:srgbClr val="002060"/>
                </a:solidFill>
              </a:rPr>
              <a:t>Staw kulisty wolny</a:t>
            </a:r>
            <a:r>
              <a:rPr lang="pl-PL" sz="3200" dirty="0"/>
              <a:t>: </a:t>
            </a:r>
            <a:r>
              <a:rPr lang="pl-PL" sz="3200" dirty="0">
                <a:solidFill>
                  <a:srgbClr val="002060"/>
                </a:solidFill>
              </a:rPr>
              <a:t>zginanie, prostowanie, przywodzenie i odwodzenie, ruchy obrotowe do wewnątrz, czyli nawracanie i na zewnątrz, czyli odwracanie</a:t>
            </a:r>
            <a:r>
              <a:rPr lang="pl-PL" sz="3200" dirty="0"/>
              <a:t>. Połączenie tych ruchów daje ruchy obwodzenia. Główka tkwi w panewce płytko.  Przykład: </a:t>
            </a:r>
            <a:r>
              <a:rPr lang="pl-PL" sz="3200" i="1" dirty="0"/>
              <a:t>staw ramienny</a:t>
            </a:r>
            <a:r>
              <a:rPr lang="pl-PL" sz="3200" dirty="0"/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3200" b="1" dirty="0">
                <a:solidFill>
                  <a:srgbClr val="7030A0"/>
                </a:solidFill>
              </a:rPr>
              <a:t>Staw kulisty panewkowy</a:t>
            </a:r>
            <a:r>
              <a:rPr lang="pl-PL" sz="3200" dirty="0"/>
              <a:t>: </a:t>
            </a:r>
            <a:r>
              <a:rPr lang="pl-PL" sz="3200" dirty="0">
                <a:solidFill>
                  <a:srgbClr val="7030A0"/>
                </a:solidFill>
              </a:rPr>
              <a:t>odmiana stawu kulistego</a:t>
            </a:r>
            <a:r>
              <a:rPr lang="pl-PL" sz="3200" dirty="0"/>
              <a:t>, w którym </a:t>
            </a:r>
            <a:r>
              <a:rPr lang="pl-PL" sz="3200" dirty="0">
                <a:solidFill>
                  <a:srgbClr val="7030A0"/>
                </a:solidFill>
              </a:rPr>
              <a:t>panewka jest znacznie większa i obejmuje też większą część główki niż w stawie wolnym</a:t>
            </a:r>
            <a:r>
              <a:rPr lang="pl-PL" sz="3200" dirty="0"/>
              <a:t>. Przykład: </a:t>
            </a:r>
            <a:r>
              <a:rPr lang="pl-PL" sz="3200" i="1" dirty="0"/>
              <a:t>staw biodrowy</a:t>
            </a:r>
            <a:r>
              <a:rPr lang="pl-PL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619636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http://static.opracowania.pl/images/187371/rodzaje_staw%C3%B3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18" y="827502"/>
            <a:ext cx="10507538" cy="5308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147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/>
              <a:t>Osteocyty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 są to </a:t>
            </a:r>
            <a:r>
              <a:rPr lang="pl-PL" sz="2800" b="1" dirty="0"/>
              <a:t>osteoblasty otoczone zmineralizowaną istotą międzykomórkową kości</a:t>
            </a:r>
          </a:p>
          <a:p>
            <a:r>
              <a:rPr lang="pl-PL" sz="2800" dirty="0"/>
              <a:t> taki osteocyt </a:t>
            </a:r>
            <a:r>
              <a:rPr lang="pl-PL" sz="2800" b="1" dirty="0">
                <a:solidFill>
                  <a:schemeClr val="accent4">
                    <a:lumMod val="75000"/>
                  </a:schemeClr>
                </a:solidFill>
              </a:rPr>
              <a:t>odżywia się przez wypustki cytoplazmatyczne w jamkach kostnych wymieniając substancje odżywcze i metabolity z osteocytami leżącymi w pobliżu naczyń krwionośnych</a:t>
            </a:r>
          </a:p>
        </p:txBody>
      </p:sp>
    </p:spTree>
    <p:extLst>
      <p:ext uri="{BB962C8B-B14F-4D97-AF65-F5344CB8AC3E}">
        <p14:creationId xmlns:p14="http://schemas.microsoft.com/office/powerpoint/2010/main" val="2375775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5400" dirty="0"/>
              <a:t>Stawy o niewielkiej ruchomości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6591" y="2014193"/>
            <a:ext cx="10568610" cy="4611893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3200" b="1" dirty="0">
                <a:solidFill>
                  <a:srgbClr val="0070C0"/>
                </a:solidFill>
              </a:rPr>
              <a:t>Stawy nieregularne</a:t>
            </a:r>
            <a:r>
              <a:rPr lang="pl-PL" sz="3200" dirty="0"/>
              <a:t>: często posiadają </a:t>
            </a:r>
            <a:r>
              <a:rPr lang="pl-PL" sz="3200" dirty="0">
                <a:solidFill>
                  <a:srgbClr val="0070C0"/>
                </a:solidFill>
              </a:rPr>
              <a:t>krążki stawowe</a:t>
            </a:r>
            <a:r>
              <a:rPr lang="pl-PL" sz="3200" dirty="0"/>
              <a:t>. Przykład: </a:t>
            </a:r>
            <a:r>
              <a:rPr lang="pl-PL" sz="3200" i="1" dirty="0"/>
              <a:t>staw mostkowo-obojczykowy</a:t>
            </a:r>
            <a:r>
              <a:rPr lang="pl-PL" sz="3200" dirty="0"/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3200" b="1" dirty="0">
                <a:solidFill>
                  <a:srgbClr val="00B0F0"/>
                </a:solidFill>
              </a:rPr>
              <a:t>Stawy płaskie</a:t>
            </a:r>
            <a:r>
              <a:rPr lang="pl-PL" sz="3200" dirty="0"/>
              <a:t>: </a:t>
            </a:r>
            <a:r>
              <a:rPr lang="pl-PL" sz="3200" i="1" dirty="0"/>
              <a:t>staw krzyżowo-biodrowy, stawy kości nadgarstka czy stępu</a:t>
            </a:r>
            <a:r>
              <a:rPr lang="pl-PL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71033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64F74D9-7769-4E96-BCAA-27CD4448C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-96812"/>
            <a:ext cx="10827026" cy="1475039"/>
          </a:xfrm>
        </p:spPr>
        <p:txBody>
          <a:bodyPr>
            <a:normAutofit/>
          </a:bodyPr>
          <a:lstStyle/>
          <a:p>
            <a:r>
              <a:rPr lang="pl-PL" dirty="0"/>
              <a:t>Urazy mechaniczne stawów i kości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="" xmlns:a16="http://schemas.microsoft.com/office/drawing/2014/main" id="{0E1B84C7-0DC0-423B-9A88-E77EEE52FB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971962"/>
              </p:ext>
            </p:extLst>
          </p:nvPr>
        </p:nvGraphicFramePr>
        <p:xfrm>
          <a:off x="344557" y="1020417"/>
          <a:ext cx="11489636" cy="560567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02401">
                  <a:extLst>
                    <a:ext uri="{9D8B030D-6E8A-4147-A177-3AD203B41FA5}">
                      <a16:colId xmlns="" xmlns:a16="http://schemas.microsoft.com/office/drawing/2014/main" val="3854288395"/>
                    </a:ext>
                  </a:extLst>
                </a:gridCol>
                <a:gridCol w="3223997">
                  <a:extLst>
                    <a:ext uri="{9D8B030D-6E8A-4147-A177-3AD203B41FA5}">
                      <a16:colId xmlns="" xmlns:a16="http://schemas.microsoft.com/office/drawing/2014/main" val="1521724831"/>
                    </a:ext>
                  </a:extLst>
                </a:gridCol>
                <a:gridCol w="3190829">
                  <a:extLst>
                    <a:ext uri="{9D8B030D-6E8A-4147-A177-3AD203B41FA5}">
                      <a16:colId xmlns="" xmlns:a16="http://schemas.microsoft.com/office/drawing/2014/main" val="3831501302"/>
                    </a:ext>
                  </a:extLst>
                </a:gridCol>
                <a:gridCol w="2872409">
                  <a:extLst>
                    <a:ext uri="{9D8B030D-6E8A-4147-A177-3AD203B41FA5}">
                      <a16:colId xmlns="" xmlns:a16="http://schemas.microsoft.com/office/drawing/2014/main" val="1921496396"/>
                    </a:ext>
                  </a:extLst>
                </a:gridCol>
              </a:tblGrid>
              <a:tr h="878234"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/>
                        <a:t>Nazwa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Przyczyny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Skutki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Leczenie i profilaktyka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73198397"/>
                  </a:ext>
                </a:extLst>
              </a:tr>
              <a:tr h="1615562"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Zwichnięcie stawu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Zmiana położenia kości tworzących staw niezgodna z normalnym kierunkiem ich przemieszczania się.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Utrata ciągłości kontaktu powierzchni stawowych. Możliwe także rozerwanie torebki stawowej i uszkodzenie stawu.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Usztywnienie stawu gipsem.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99769460"/>
                  </a:ext>
                </a:extLst>
              </a:tr>
              <a:tr h="1555937"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Skręcenie stawu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Gwałtowny ruch wykraczający poza możliwości stawu.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Naciągnięcie lub naderwanie torebki stawowej i więzadeł.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Unieruchomienie stawu opaską elastyczną lub gipsem.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20325992"/>
                  </a:ext>
                </a:extLst>
              </a:tr>
              <a:tr h="1555937"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Złamanie kości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Nadmierne obciążenie kości.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Przerwanie ciągłości kości, czasem równoczasowo z przerwaniem naczyń krwionośnych i okostnej.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Unieruchomienie kości do czasu zrośnięcia się w miejscu złamania.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377718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43993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86A3330-8185-4BCB-A408-70079B3AB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4" y="0"/>
            <a:ext cx="10058400" cy="1371600"/>
          </a:xfrm>
        </p:spPr>
        <p:txBody>
          <a:bodyPr/>
          <a:lstStyle/>
          <a:p>
            <a:r>
              <a:rPr lang="pl-PL" dirty="0"/>
              <a:t>PYTANIA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9B127483-DE0E-4494-90A8-31ABAFA48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529" y="1020416"/>
            <a:ext cx="12006471" cy="5837583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AutoNum type="arabicPeriod"/>
            </a:pPr>
            <a:r>
              <a:rPr lang="pl-PL" sz="2800" dirty="0"/>
              <a:t>Wymień funkcje kości.</a:t>
            </a:r>
          </a:p>
          <a:p>
            <a:pPr marL="342900" indent="-342900">
              <a:buAutoNum type="arabicPeriod"/>
            </a:pPr>
            <a:r>
              <a:rPr lang="pl-PL" sz="2800" dirty="0"/>
              <a:t>Wymień cechy kości. </a:t>
            </a:r>
          </a:p>
          <a:p>
            <a:pPr marL="342900" indent="-342900">
              <a:buAutoNum type="arabicPeriod"/>
            </a:pPr>
            <a:r>
              <a:rPr lang="pl-PL" sz="2800" dirty="0"/>
              <a:t> Wymień jakie substancje bądź hormony wpływają na przemiany tkanki kostnej.</a:t>
            </a:r>
          </a:p>
          <a:p>
            <a:pPr marL="342900" indent="-342900">
              <a:buAutoNum type="arabicPeriod"/>
            </a:pPr>
            <a:r>
              <a:rPr lang="pl-PL" sz="2800" dirty="0"/>
              <a:t> Określ, które kobiety po menopauzie będą w mniejszym stopniu narażone na osteoporozę i dlaczego.</a:t>
            </a:r>
          </a:p>
          <a:p>
            <a:pPr marL="342900" indent="-342900">
              <a:buAutoNum type="arabicPeriod"/>
            </a:pPr>
            <a:r>
              <a:rPr lang="pl-PL" sz="2800" dirty="0"/>
              <a:t> Określ, jakie właściwości kości wynikają z jej budowy tkankowej. </a:t>
            </a:r>
          </a:p>
          <a:p>
            <a:pPr marL="342900" indent="-342900">
              <a:buAutoNum type="arabicPeriod"/>
            </a:pPr>
            <a:r>
              <a:rPr lang="pl-PL" sz="2800" dirty="0"/>
              <a:t> Opisz przyczyny, czynniki sprzyjające i elementy profilaktyki osteoporozy.</a:t>
            </a:r>
          </a:p>
          <a:p>
            <a:pPr marL="342900" indent="-342900">
              <a:buAutoNum type="arabicPeriod"/>
            </a:pPr>
            <a:r>
              <a:rPr lang="pl-PL" sz="2800" dirty="0"/>
              <a:t> Wymień rodzaje połączeń kości i podaj co najmniej po jednym przykładzie każdego z nich.</a:t>
            </a:r>
          </a:p>
          <a:p>
            <a:pPr marL="342900" indent="-342900">
              <a:buAutoNum type="arabicPeriod"/>
            </a:pPr>
            <a:r>
              <a:rPr lang="pl-PL" sz="2800" dirty="0"/>
              <a:t> Narysuj i opisz budowę stawu prostego zwracając szczególną uwagę na stałe składniki stawu. </a:t>
            </a:r>
          </a:p>
          <a:p>
            <a:pPr marL="0" indent="0">
              <a:buNone/>
            </a:pP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2121263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86A3330-8185-4BCB-A408-70079B3AB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6" y="132522"/>
            <a:ext cx="10058400" cy="1371600"/>
          </a:xfrm>
        </p:spPr>
        <p:txBody>
          <a:bodyPr/>
          <a:lstStyle/>
          <a:p>
            <a:r>
              <a:rPr lang="pl-PL" dirty="0"/>
              <a:t>PYTANIA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9B127483-DE0E-4494-90A8-31ABAFA48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56" y="1066800"/>
            <a:ext cx="11608905" cy="55857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sz="2800" dirty="0"/>
              <a:t>9. Wymień niestałe składniki stawu i podaj po jednym przykładzie lokalizacji do każdego z tych składników. </a:t>
            </a:r>
          </a:p>
          <a:p>
            <a:pPr marL="0" indent="0">
              <a:buNone/>
            </a:pPr>
            <a:r>
              <a:rPr lang="pl-PL" sz="2800" dirty="0"/>
              <a:t>10. Wymień rodzaje stawów w zależności od liczby osi, które możemy przeprowadzić przez dany staw. Podaj przynajmniej po jednym przykładzie do każdego rodzaju stawu.</a:t>
            </a:r>
          </a:p>
          <a:p>
            <a:pPr marL="0" indent="0">
              <a:buNone/>
            </a:pPr>
            <a:r>
              <a:rPr lang="pl-PL" sz="2800" dirty="0"/>
              <a:t>11. Wymień kształty kości i podaj co najmniej po jednym przykładzie.</a:t>
            </a:r>
          </a:p>
          <a:p>
            <a:pPr marL="0" indent="0">
              <a:buNone/>
            </a:pPr>
            <a:r>
              <a:rPr lang="pl-PL" sz="2800" dirty="0"/>
              <a:t>12. Opisz urazy mechaniczne kości i stawów. Podaj przyczyny i skutki.  </a:t>
            </a:r>
          </a:p>
          <a:p>
            <a:pPr marL="0" indent="0">
              <a:buNone/>
            </a:pPr>
            <a:r>
              <a:rPr lang="pl-PL" sz="2800" dirty="0"/>
              <a:t>13. Jak wraz z wiekiem (od okresu niemowlęctwa po starość) zmienia się liczba kości? </a:t>
            </a:r>
          </a:p>
          <a:p>
            <a:pPr marL="0" indent="0">
              <a:buNone/>
            </a:pPr>
            <a:r>
              <a:rPr lang="pl-PL" sz="2800" dirty="0"/>
              <a:t>14. Dlaczego w wieku starszym mamy mniejszą liczbę kości? </a:t>
            </a:r>
          </a:p>
          <a:p>
            <a:pPr marL="0" indent="0">
              <a:buNone/>
            </a:pPr>
            <a:r>
              <a:rPr lang="pl-PL" sz="2800" dirty="0"/>
              <a:t>15. Wytłumacz, czy możliwa jest faktyczna regeneracja chrząstki stawowej (np. w stawie kolanowym).</a:t>
            </a:r>
          </a:p>
          <a:p>
            <a:pPr marL="342900" indent="-342900">
              <a:buAutoNum type="arabicPeriod"/>
            </a:pP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1287244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86A3330-8185-4BCB-A408-70079B3AB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95" y="72887"/>
            <a:ext cx="10058400" cy="1371600"/>
          </a:xfrm>
        </p:spPr>
        <p:txBody>
          <a:bodyPr/>
          <a:lstStyle/>
          <a:p>
            <a:r>
              <a:rPr lang="pl-PL" dirty="0"/>
              <a:t>PYTANIA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9B127483-DE0E-4494-90A8-31ABAFA48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295" y="1046922"/>
            <a:ext cx="11648662" cy="552615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sz="2400" dirty="0"/>
              <a:t>7. Zdjęcie rentgenowskie ręki dziecka (po lewej) i osoby dorosłej (po prawej) barwione komputerowo: </a:t>
            </a:r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r>
              <a:rPr lang="pl-PL" sz="2400" dirty="0"/>
              <a:t>Tkanka chrzęstna nie zatrzymuje promieni rentgenowskich, dlatego na zdjęciu pomiędzy kośćmi widać wolne przestrzenie. Wyjaśnij, dlaczego w ręce dziecka kości nadgarstka, śródręcza i paliczki są niewidoczne/słabo widoczne? </a:t>
            </a:r>
          </a:p>
          <a:p>
            <a:pPr marL="0" indent="0">
              <a:buNone/>
            </a:pPr>
            <a:endParaRPr lang="pl-PL" sz="2400" dirty="0"/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C137B144-5689-4DE7-B8B3-6303496EF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557" y="1749286"/>
            <a:ext cx="4492085" cy="367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81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45165"/>
            <a:ext cx="10058400" cy="1371600"/>
          </a:xfrm>
        </p:spPr>
        <p:txBody>
          <a:bodyPr/>
          <a:lstStyle/>
          <a:p>
            <a:r>
              <a:rPr lang="pl-PL" dirty="0"/>
              <a:t>Osteoklasty – kom. kościogubne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7565" y="1616765"/>
            <a:ext cx="11529392" cy="4418275"/>
          </a:xfrm>
        </p:spPr>
        <p:txBody>
          <a:bodyPr>
            <a:noAutofit/>
          </a:bodyPr>
          <a:lstStyle/>
          <a:p>
            <a:r>
              <a:rPr lang="pl-PL" sz="2800" b="1" dirty="0"/>
              <a:t> rodzaj makrofagów</a:t>
            </a:r>
          </a:p>
          <a:p>
            <a:r>
              <a:rPr lang="pl-PL" sz="2800" dirty="0"/>
              <a:t> wywodzą się ze szpiku kostnego</a:t>
            </a:r>
          </a:p>
          <a:p>
            <a:r>
              <a:rPr lang="pl-PL" sz="2800" dirty="0"/>
              <a:t> niszczą kości poprzez wydzielanie enzymów np. </a:t>
            </a:r>
            <a:r>
              <a:rPr lang="pl-PL" sz="2800" b="1" dirty="0">
                <a:solidFill>
                  <a:schemeClr val="bg2">
                    <a:lumMod val="50000"/>
                  </a:schemeClr>
                </a:solidFill>
              </a:rPr>
              <a:t>hydrolaz</a:t>
            </a:r>
            <a:r>
              <a:rPr lang="pl-PL" sz="2800" dirty="0"/>
              <a:t>, które rozkładają organiczne składniki kości i </a:t>
            </a:r>
            <a:r>
              <a:rPr lang="pl-PL" sz="2800" dirty="0" err="1"/>
              <a:t>fagocytują</a:t>
            </a:r>
            <a:r>
              <a:rPr lang="pl-PL" sz="2800" dirty="0"/>
              <a:t> je</a:t>
            </a:r>
          </a:p>
          <a:p>
            <a:r>
              <a:rPr lang="pl-PL" sz="2800" dirty="0"/>
              <a:t> mają na swojej powierzchni </a:t>
            </a:r>
            <a:r>
              <a:rPr lang="pl-PL" sz="2800" b="1" dirty="0"/>
              <a:t>receptor RANK</a:t>
            </a:r>
            <a:r>
              <a:rPr lang="pl-PL" sz="2800" dirty="0"/>
              <a:t>, który wiąże się z rec. RANKL na powierzchni osteoblastów; jeśli zajdzie połączenie tych dwóch receptorów wówczas osteoklasty się różnicują i aktywują</a:t>
            </a:r>
          </a:p>
          <a:p>
            <a:r>
              <a:rPr lang="pl-PL" sz="2800" dirty="0"/>
              <a:t> </a:t>
            </a:r>
            <a:r>
              <a:rPr lang="pl-PL" sz="2800" b="1" dirty="0">
                <a:solidFill>
                  <a:schemeClr val="bg2">
                    <a:lumMod val="50000"/>
                  </a:schemeClr>
                </a:solidFill>
              </a:rPr>
              <a:t>nie są kontrolowane przez parathormon i witaminę D3, dlatego niszczenie kości odbywa się we współdziałaniu z osteoblastami</a:t>
            </a:r>
          </a:p>
        </p:txBody>
      </p:sp>
    </p:spTree>
    <p:extLst>
      <p:ext uri="{BB962C8B-B14F-4D97-AF65-F5344CB8AC3E}">
        <p14:creationId xmlns:p14="http://schemas.microsoft.com/office/powerpoint/2010/main" val="3415092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Istota międzykomórkowa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b="1" dirty="0"/>
              <a:t>  </a:t>
            </a:r>
            <a:r>
              <a:rPr lang="pl-PL" sz="2800" b="1" dirty="0" err="1"/>
              <a:t>osteoid</a:t>
            </a:r>
            <a:r>
              <a:rPr lang="pl-PL" sz="2800" b="1" dirty="0"/>
              <a:t> </a:t>
            </a:r>
            <a:r>
              <a:rPr lang="pl-PL" sz="2800" dirty="0"/>
              <a:t>– włókna kolagenowe (</a:t>
            </a:r>
            <a:r>
              <a:rPr lang="pl-PL" sz="2800" b="1" dirty="0">
                <a:solidFill>
                  <a:schemeClr val="accent4">
                    <a:lumMod val="75000"/>
                  </a:schemeClr>
                </a:solidFill>
              </a:rPr>
              <a:t>kolagen typu I</a:t>
            </a:r>
            <a:r>
              <a:rPr lang="pl-PL" sz="2800" dirty="0"/>
              <a:t>) i organiczna substancja bezpostaciowa (białka regulujące mineralizację kości: </a:t>
            </a:r>
            <a:r>
              <a:rPr lang="pl-PL" sz="2800" dirty="0" err="1"/>
              <a:t>osteonektyna</a:t>
            </a:r>
            <a:r>
              <a:rPr lang="pl-PL" sz="2800" dirty="0"/>
              <a:t>, </a:t>
            </a:r>
            <a:r>
              <a:rPr lang="pl-PL" sz="2800" dirty="0" err="1"/>
              <a:t>osteoklacyna</a:t>
            </a:r>
            <a:r>
              <a:rPr lang="pl-PL" sz="2800" dirty="0"/>
              <a:t>, peptydy) oraz </a:t>
            </a:r>
            <a:r>
              <a:rPr lang="pl-PL" sz="2800" dirty="0" err="1"/>
              <a:t>proteoglikany</a:t>
            </a:r>
            <a:r>
              <a:rPr lang="pl-PL" sz="2800" dirty="0"/>
              <a:t> </a:t>
            </a:r>
          </a:p>
          <a:p>
            <a:r>
              <a:rPr lang="pl-PL" sz="2800" dirty="0"/>
              <a:t>  </a:t>
            </a:r>
            <a:r>
              <a:rPr lang="pl-PL" sz="2800" b="1" dirty="0"/>
              <a:t>substancja nieorganiczna </a:t>
            </a:r>
            <a:r>
              <a:rPr lang="pl-PL" sz="2800" dirty="0"/>
              <a:t>= </a:t>
            </a:r>
            <a:r>
              <a:rPr lang="pl-PL" sz="2800" b="1" dirty="0">
                <a:solidFill>
                  <a:schemeClr val="accent4">
                    <a:lumMod val="75000"/>
                  </a:schemeClr>
                </a:solidFill>
              </a:rPr>
              <a:t>minerał kości czyli </a:t>
            </a:r>
            <a:r>
              <a:rPr lang="pl-PL" sz="2800" b="1" dirty="0" err="1">
                <a:solidFill>
                  <a:schemeClr val="accent4">
                    <a:lumMod val="75000"/>
                  </a:schemeClr>
                </a:solidFill>
              </a:rPr>
              <a:t>hydroksyapatyt</a:t>
            </a:r>
            <a:r>
              <a:rPr lang="pl-PL" sz="2800" b="1" dirty="0">
                <a:solidFill>
                  <a:schemeClr val="accent4">
                    <a:lumMod val="75000"/>
                  </a:schemeClr>
                </a:solidFill>
              </a:rPr>
              <a:t> u dorosłych lub </a:t>
            </a:r>
            <a:r>
              <a:rPr lang="pl-PL" sz="2800" b="1" dirty="0" err="1">
                <a:solidFill>
                  <a:schemeClr val="accent4">
                    <a:lumMod val="75000"/>
                  </a:schemeClr>
                </a:solidFill>
              </a:rPr>
              <a:t>bruszyt</a:t>
            </a:r>
            <a:r>
              <a:rPr lang="pl-PL" sz="2800" b="1" dirty="0">
                <a:solidFill>
                  <a:schemeClr val="accent4">
                    <a:lumMod val="75000"/>
                  </a:schemeClr>
                </a:solidFill>
              </a:rPr>
              <a:t> w kościach płodowych</a:t>
            </a:r>
          </a:p>
          <a:p>
            <a:endParaRPr lang="pl-PL" sz="2800" dirty="0"/>
          </a:p>
          <a:p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327914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8747" y="125760"/>
            <a:ext cx="10058400" cy="1371600"/>
          </a:xfrm>
        </p:spPr>
        <p:txBody>
          <a:bodyPr>
            <a:normAutofit/>
          </a:bodyPr>
          <a:lstStyle/>
          <a:p>
            <a:r>
              <a:rPr lang="pl-PL" sz="5400" dirty="0"/>
              <a:t>Rodzaje tkanki kostnej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258957"/>
            <a:ext cx="11542643" cy="4863547"/>
          </a:xfrm>
        </p:spPr>
        <p:txBody>
          <a:bodyPr>
            <a:noAutofit/>
          </a:bodyPr>
          <a:lstStyle/>
          <a:p>
            <a:r>
              <a:rPr lang="pl-PL" sz="2800" dirty="0"/>
              <a:t> </a:t>
            </a:r>
            <a:r>
              <a:rPr lang="pl-PL" sz="2800" b="1" u="sng" dirty="0" err="1"/>
              <a:t>grubowłóknista</a:t>
            </a:r>
            <a:r>
              <a:rPr lang="pl-PL" sz="2800" b="1" u="sng" dirty="0"/>
              <a:t> = </a:t>
            </a:r>
            <a:r>
              <a:rPr lang="pl-PL" sz="2800" b="1" u="sng" dirty="0" err="1"/>
              <a:t>splotowata</a:t>
            </a:r>
            <a:endParaRPr lang="pl-PL" sz="2800" b="1" u="sng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400" b="1" dirty="0"/>
              <a:t> </a:t>
            </a:r>
            <a:r>
              <a:rPr lang="pl-PL" sz="2400" dirty="0"/>
              <a:t>pierwszy rodzaj tkanki kostnej jaki pojawia się w rozwoju kości, w życiu płodowym i pierwszym okresie życia pozapłodowego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400" dirty="0"/>
              <a:t> u dorosłych występuje: </a:t>
            </a:r>
            <a:r>
              <a:rPr lang="pl-PL" sz="2400" u="sng" dirty="0"/>
              <a:t>w miejscach przyczepów ścięgien do kości, w wyrostkach zębodołowych, błędniku kostnym, szwach kości czaszki, w czasie naprawy uszkodzonych kości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400" dirty="0"/>
              <a:t> pojawia się </a:t>
            </a:r>
            <a:r>
              <a:rPr lang="pl-PL" sz="2400" u="sng" dirty="0"/>
              <a:t>w przebiegu wielu chorób kości</a:t>
            </a:r>
          </a:p>
          <a:p>
            <a:r>
              <a:rPr lang="pl-PL" sz="2800" dirty="0"/>
              <a:t> </a:t>
            </a:r>
            <a:r>
              <a:rPr lang="pl-PL" sz="2800" b="1" u="sng" dirty="0"/>
              <a:t>drobnowłóknista = blaszkowata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400" dirty="0"/>
              <a:t> dojrzała forma tkanki kostnej, która wchodzi w skład kości długich i płaskich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400" dirty="0"/>
              <a:t> ma 2 rodzaje: </a:t>
            </a:r>
          </a:p>
          <a:p>
            <a:pPr marL="891540" lvl="2" indent="-342900">
              <a:buFont typeface="+mj-lt"/>
              <a:buAutoNum type="arabicPeriod"/>
            </a:pPr>
            <a:r>
              <a:rPr lang="pl-PL" sz="2000" b="1" dirty="0">
                <a:solidFill>
                  <a:schemeClr val="accent4">
                    <a:lumMod val="75000"/>
                  </a:schemeClr>
                </a:solidFill>
              </a:rPr>
              <a:t>Kość zbita </a:t>
            </a:r>
          </a:p>
          <a:p>
            <a:pPr marL="891540" lvl="2" indent="-342900">
              <a:buFont typeface="+mj-lt"/>
              <a:buAutoNum type="arabicPeriod"/>
            </a:pPr>
            <a:r>
              <a:rPr lang="pl-PL" sz="2000" b="1" dirty="0">
                <a:solidFill>
                  <a:schemeClr val="accent4">
                    <a:lumMod val="75000"/>
                  </a:schemeClr>
                </a:solidFill>
              </a:rPr>
              <a:t>Kość gąbczasta</a:t>
            </a:r>
          </a:p>
        </p:txBody>
      </p:sp>
    </p:spTree>
    <p:extLst>
      <p:ext uri="{BB962C8B-B14F-4D97-AF65-F5344CB8AC3E}">
        <p14:creationId xmlns:p14="http://schemas.microsoft.com/office/powerpoint/2010/main" val="3214745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0783" y="602838"/>
            <a:ext cx="10058400" cy="1371600"/>
          </a:xfrm>
        </p:spPr>
        <p:txBody>
          <a:bodyPr>
            <a:normAutofit/>
          </a:bodyPr>
          <a:lstStyle/>
          <a:p>
            <a:r>
              <a:rPr lang="pl-PL" sz="5400" dirty="0"/>
              <a:t>Kość gąbczasta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 składa się z </a:t>
            </a:r>
            <a:r>
              <a:rPr lang="pl-PL" sz="2800" b="1" dirty="0"/>
              <a:t>blaszek kostnych </a:t>
            </a:r>
            <a:r>
              <a:rPr lang="pl-PL" sz="2800" dirty="0"/>
              <a:t>tworzących zazwyczaj </a:t>
            </a:r>
            <a:r>
              <a:rPr lang="pl-PL" sz="2800" b="1" dirty="0"/>
              <a:t>beleczki</a:t>
            </a:r>
            <a:r>
              <a:rPr lang="pl-PL" sz="2800" dirty="0"/>
              <a:t>, których kształt i wielkość zależą od kierunków działa sił na kość </a:t>
            </a:r>
          </a:p>
          <a:p>
            <a:r>
              <a:rPr lang="pl-PL" sz="2800" dirty="0"/>
              <a:t> przestrzenie między beleczkami wypełnia </a:t>
            </a:r>
            <a:r>
              <a:rPr lang="pl-PL" sz="2800" b="1" dirty="0"/>
              <a:t>szpik kostny</a:t>
            </a:r>
          </a:p>
          <a:p>
            <a:r>
              <a:rPr lang="pl-PL" sz="2800" dirty="0"/>
              <a:t> znajduje się </a:t>
            </a:r>
            <a:r>
              <a:rPr lang="pl-PL" sz="2800" b="1" dirty="0">
                <a:solidFill>
                  <a:schemeClr val="accent4">
                    <a:lumMod val="75000"/>
                  </a:schemeClr>
                </a:solidFill>
              </a:rPr>
              <a:t>w nasadach i </a:t>
            </a:r>
            <a:r>
              <a:rPr lang="pl-PL" sz="2800" b="1" dirty="0" err="1">
                <a:solidFill>
                  <a:schemeClr val="accent4">
                    <a:lumMod val="75000"/>
                  </a:schemeClr>
                </a:solidFill>
              </a:rPr>
              <a:t>przynasadach</a:t>
            </a:r>
            <a:r>
              <a:rPr lang="pl-PL" sz="2800" b="1" dirty="0">
                <a:solidFill>
                  <a:schemeClr val="accent4">
                    <a:lumMod val="75000"/>
                  </a:schemeClr>
                </a:solidFill>
              </a:rPr>
              <a:t> kości długich oraz wypełnia wnętrze kości płaskich</a:t>
            </a:r>
          </a:p>
        </p:txBody>
      </p:sp>
    </p:spTree>
    <p:extLst>
      <p:ext uri="{BB962C8B-B14F-4D97-AF65-F5344CB8AC3E}">
        <p14:creationId xmlns:p14="http://schemas.microsoft.com/office/powerpoint/2010/main" val="24569754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dło">
  <a:themeElements>
    <a:clrScheme name="Mydło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Mydło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ydł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TM03457510[[fn=Mydło]]</Template>
  <TotalTime>383</TotalTime>
  <Words>3057</Words>
  <Application>Microsoft Office PowerPoint</Application>
  <PresentationFormat>Niestandardowy</PresentationFormat>
  <Paragraphs>260</Paragraphs>
  <Slides>54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54</vt:i4>
      </vt:variant>
    </vt:vector>
  </HeadingPairs>
  <TitlesOfParts>
    <vt:vector size="56" baseType="lpstr">
      <vt:lpstr>Mydło</vt:lpstr>
      <vt:lpstr>Image</vt:lpstr>
      <vt:lpstr>Tkanka kostna, kości i stawy</vt:lpstr>
      <vt:lpstr>Tkanka kostna</vt:lpstr>
      <vt:lpstr>Osteoblasty – kom. kościotwórcze</vt:lpstr>
      <vt:lpstr>Osteoblasty – kom. kościotwórcze</vt:lpstr>
      <vt:lpstr>Osteocyty</vt:lpstr>
      <vt:lpstr>Osteoklasty – kom. kościogubne</vt:lpstr>
      <vt:lpstr>Istota międzykomórkowa</vt:lpstr>
      <vt:lpstr>Rodzaje tkanki kostnej</vt:lpstr>
      <vt:lpstr>Kość gąbczasta</vt:lpstr>
      <vt:lpstr>Kość zbita</vt:lpstr>
      <vt:lpstr>Prezentacja programu PowerPoint</vt:lpstr>
      <vt:lpstr>Budowa kości długiej</vt:lpstr>
      <vt:lpstr>Budowa wewnętrzna kości</vt:lpstr>
      <vt:lpstr>Prezentacja programu PowerPoint</vt:lpstr>
      <vt:lpstr>Okostna i śródkostna</vt:lpstr>
      <vt:lpstr>Okostna i śródkostna</vt:lpstr>
      <vt:lpstr>Kościotworzenie</vt:lpstr>
      <vt:lpstr>Wzrost kości</vt:lpstr>
      <vt:lpstr>Wzrost kości</vt:lpstr>
      <vt:lpstr>Naprawa uszkodzonych kości</vt:lpstr>
      <vt:lpstr>Cechy kości</vt:lpstr>
      <vt:lpstr>Funkcja kości</vt:lpstr>
      <vt:lpstr>Kształt kości</vt:lpstr>
      <vt:lpstr>Liczba kości</vt:lpstr>
      <vt:lpstr>Wpływ estrogenów na kości</vt:lpstr>
      <vt:lpstr>Osteoporoza</vt:lpstr>
      <vt:lpstr>Osteoporoza - przyczyny</vt:lpstr>
      <vt:lpstr>Osteoporoza – czynniki sprzyjające zachorowaniu</vt:lpstr>
      <vt:lpstr>Osteoporoza – czynniki sprzyjające zachorowaniu</vt:lpstr>
      <vt:lpstr>Osteoporoza – zmiany gęstości kości</vt:lpstr>
      <vt:lpstr>Osteoporoza – diagnostyka</vt:lpstr>
      <vt:lpstr>Kto powinien zgłosić się na badanie diagnostyczne? </vt:lpstr>
      <vt:lpstr>Osteoporoza – leczenie i profilaktyka</vt:lpstr>
      <vt:lpstr>Osteoporoza – profilaktyka</vt:lpstr>
      <vt:lpstr>Źródła wapnia</vt:lpstr>
      <vt:lpstr>Połączenia kości</vt:lpstr>
      <vt:lpstr>Połączenia kości</vt:lpstr>
      <vt:lpstr>Stałe składniki stawu</vt:lpstr>
      <vt:lpstr>Stałe składniki stawu</vt:lpstr>
      <vt:lpstr>Prezentacja programu PowerPoint</vt:lpstr>
      <vt:lpstr>Niestałe składniki stawu</vt:lpstr>
      <vt:lpstr>Mechanika stawów</vt:lpstr>
      <vt:lpstr>Mechanika stawów</vt:lpstr>
      <vt:lpstr>Mechanika stawów</vt:lpstr>
      <vt:lpstr>Mechanika stawów</vt:lpstr>
      <vt:lpstr>Stawy jednoosiowe</vt:lpstr>
      <vt:lpstr>Stawy dwuoosiowe</vt:lpstr>
      <vt:lpstr>Stawy wieloosiowe</vt:lpstr>
      <vt:lpstr>Prezentacja programu PowerPoint</vt:lpstr>
      <vt:lpstr>Stawy o niewielkiej ruchomości</vt:lpstr>
      <vt:lpstr>Urazy mechaniczne stawów i kości</vt:lpstr>
      <vt:lpstr>PYTANIA</vt:lpstr>
      <vt:lpstr>PYTANIA</vt:lpstr>
      <vt:lpstr>PYTANIA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Kości - budowa</dc:title>
  <dc:creator>karolcia</dc:creator>
  <cp:lastModifiedBy>T510</cp:lastModifiedBy>
  <cp:revision>88</cp:revision>
  <dcterms:created xsi:type="dcterms:W3CDTF">2016-08-13T16:00:25Z</dcterms:created>
  <dcterms:modified xsi:type="dcterms:W3CDTF">2017-08-26T06:31:52Z</dcterms:modified>
</cp:coreProperties>
</file>