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04" r:id="rId3"/>
    <p:sldId id="305" r:id="rId4"/>
    <p:sldId id="257" r:id="rId5"/>
    <p:sldId id="303"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4" r:id="rId32"/>
    <p:sldId id="285" r:id="rId33"/>
    <p:sldId id="286" r:id="rId34"/>
    <p:sldId id="287" r:id="rId35"/>
    <p:sldId id="283"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l-PL" smtClean="0"/>
              <a:t>Kliknij, aby edytować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771FEC8C-8D5F-4B91-AE57-7C8B96284F88}" type="datetimeFigureOut">
              <a:rPr lang="pl-PL" smtClean="0"/>
              <a:pPr/>
              <a:t>27.08.2022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38D5FE0-8ACD-46BC-BBC7-112C0D905F2A}"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771FEC8C-8D5F-4B91-AE57-7C8B96284F88}" type="datetimeFigureOut">
              <a:rPr lang="pl-PL" smtClean="0"/>
              <a:pPr/>
              <a:t>27.08.2022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38D5FE0-8ACD-46BC-BBC7-112C0D905F2A}"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1FEC8C-8D5F-4B91-AE57-7C8B96284F88}" type="datetimeFigureOut">
              <a:rPr lang="pl-PL" smtClean="0"/>
              <a:pPr/>
              <a:t>27.08.2022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38D5FE0-8ACD-46BC-BBC7-112C0D905F2A}" type="slidenum">
              <a:rPr lang="pl-PL" smtClean="0"/>
              <a:pPr/>
              <a:t>‹#›</a:t>
            </a:fld>
            <a:endParaRPr lang="pl-PL"/>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771FEC8C-8D5F-4B91-AE57-7C8B96284F88}" type="datetimeFigureOut">
              <a:rPr lang="pl-PL" smtClean="0"/>
              <a:pPr/>
              <a:t>27.08.2022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38D5FE0-8ACD-46BC-BBC7-112C0D905F2A}" type="slidenum">
              <a:rPr lang="pl-PL" smtClean="0"/>
              <a:pPr/>
              <a:t>‹#›</a:t>
            </a:fld>
            <a:endParaRPr lang="pl-PL"/>
          </a:p>
        </p:txBody>
      </p:sp>
      <p:sp>
        <p:nvSpPr>
          <p:cNvPr id="7" name="Title 6"/>
          <p:cNvSpPr>
            <a:spLocks noGrp="1"/>
          </p:cNvSpPr>
          <p:nvPr>
            <p:ph type="title"/>
          </p:nvPr>
        </p:nvSpPr>
        <p:spPr/>
        <p:txBody>
          <a:bodyPr/>
          <a:lstStyle/>
          <a:p>
            <a:r>
              <a:rPr lang="pl-PL" smtClean="0"/>
              <a:t>Kliknij, aby edytować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771FEC8C-8D5F-4B91-AE57-7C8B96284F88}" type="datetimeFigureOut">
              <a:rPr lang="pl-PL" smtClean="0"/>
              <a:pPr/>
              <a:t>27.08.2022</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38D5FE0-8ACD-46BC-BBC7-112C0D905F2A}"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771FEC8C-8D5F-4B91-AE57-7C8B96284F88}" type="datetimeFigureOut">
              <a:rPr lang="pl-PL" smtClean="0"/>
              <a:pPr/>
              <a:t>27.08.2022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38D5FE0-8ACD-46BC-BBC7-112C0D905F2A}" type="slidenum">
              <a:rPr lang="pl-PL" smtClean="0"/>
              <a:pPr/>
              <a:t>‹#›</a:t>
            </a:fld>
            <a:endParaRPr lang="pl-PL"/>
          </a:p>
        </p:txBody>
      </p:sp>
      <p:sp>
        <p:nvSpPr>
          <p:cNvPr id="9" name="Content Placeholder 8"/>
          <p:cNvSpPr>
            <a:spLocks noGrp="1"/>
          </p:cNvSpPr>
          <p:nvPr>
            <p:ph sz="quarter" idx="13"/>
          </p:nvPr>
        </p:nvSpPr>
        <p:spPr>
          <a:xfrm>
            <a:off x="676655"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771FEC8C-8D5F-4B91-AE57-7C8B96284F88}" type="datetimeFigureOut">
              <a:rPr lang="pl-PL" smtClean="0"/>
              <a:pPr/>
              <a:t>27.08.2022</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38D5FE0-8ACD-46BC-BBC7-112C0D905F2A}"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771FEC8C-8D5F-4B91-AE57-7C8B96284F88}" type="datetimeFigureOut">
              <a:rPr lang="pl-PL" smtClean="0"/>
              <a:pPr/>
              <a:t>27.08.2022</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38D5FE0-8ACD-46BC-BBC7-112C0D905F2A}"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71FEC8C-8D5F-4B91-AE57-7C8B96284F88}" type="datetimeFigureOut">
              <a:rPr lang="pl-PL" smtClean="0"/>
              <a:pPr/>
              <a:t>27.08.2022</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38D5FE0-8ACD-46BC-BBC7-112C0D905F2A}"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1FEC8C-8D5F-4B91-AE57-7C8B96284F88}" type="datetimeFigureOut">
              <a:rPr lang="pl-PL" smtClean="0"/>
              <a:pPr/>
              <a:t>27.08.2022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38D5FE0-8ACD-46BC-BBC7-112C0D905F2A}" type="slidenum">
              <a:rPr lang="pl-PL" smtClean="0"/>
              <a:pPr/>
              <a:t>‹#›</a:t>
            </a:fld>
            <a:endParaRPr lang="pl-PL"/>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71FEC8C-8D5F-4B91-AE57-7C8B96284F88}" type="datetimeFigureOut">
              <a:rPr lang="pl-PL" smtClean="0"/>
              <a:pPr/>
              <a:t>27.08.2022</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38D5FE0-8ACD-46BC-BBC7-112C0D905F2A}" type="slidenum">
              <a:rPr lang="pl-PL" smtClean="0"/>
              <a:pPr/>
              <a:t>‹#›</a:t>
            </a:fld>
            <a:endParaRPr lang="pl-PL"/>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71FEC8C-8D5F-4B91-AE57-7C8B96284F88}" type="datetimeFigureOut">
              <a:rPr lang="pl-PL" smtClean="0"/>
              <a:pPr/>
              <a:t>27.08.2022</a:t>
            </a:fld>
            <a:endParaRPr lang="pl-PL"/>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pl-PL"/>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38D5FE0-8ACD-46BC-BBC7-112C0D905F2A}" type="slidenum">
              <a:rPr lang="pl-PL" smtClean="0"/>
              <a:pPr/>
              <a:t>‹#›</a:t>
            </a:fld>
            <a:endParaRPr lang="pl-PL"/>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2492896"/>
            <a:ext cx="7960968" cy="3096344"/>
          </a:xfrm>
        </p:spPr>
        <p:txBody>
          <a:bodyPr>
            <a:noAutofit/>
          </a:bodyPr>
          <a:lstStyle/>
          <a:p>
            <a:pPr algn="r"/>
            <a:r>
              <a:rPr lang="pl-PL" sz="6000" dirty="0" smtClean="0"/>
              <a:t>DOGOTERAPIA</a:t>
            </a:r>
            <a:br>
              <a:rPr lang="pl-PL" sz="6000" dirty="0" smtClean="0"/>
            </a:br>
            <a:r>
              <a:rPr lang="pl-PL" sz="6000" dirty="0"/>
              <a:t/>
            </a:r>
            <a:br>
              <a:rPr lang="pl-PL" sz="6000" dirty="0"/>
            </a:br>
            <a:endParaRPr lang="pl-PL" sz="2800" dirty="0"/>
          </a:p>
        </p:txBody>
      </p:sp>
      <p:pic>
        <p:nvPicPr>
          <p:cNvPr id="1026" name="Picture 2"/>
          <p:cNvPicPr>
            <a:picLocks noChangeAspect="1" noChangeArrowheads="1"/>
          </p:cNvPicPr>
          <p:nvPr/>
        </p:nvPicPr>
        <p:blipFill>
          <a:blip r:embed="rId2" cstate="print"/>
          <a:srcRect/>
          <a:stretch>
            <a:fillRect/>
          </a:stretch>
        </p:blipFill>
        <p:spPr bwMode="auto">
          <a:xfrm>
            <a:off x="285720" y="285728"/>
            <a:ext cx="1298369" cy="1219191"/>
          </a:xfrm>
          <a:prstGeom prst="rect">
            <a:avLst/>
          </a:prstGeom>
          <a:noFill/>
          <a:ln w="9525">
            <a:noFill/>
            <a:miter lim="800000"/>
            <a:headEnd/>
            <a:tailEnd/>
          </a:ln>
          <a:effectLst/>
        </p:spPr>
      </p:pic>
    </p:spTree>
    <p:extLst>
      <p:ext uri="{BB962C8B-B14F-4D97-AF65-F5344CB8AC3E}">
        <p14:creationId xmlns:p14="http://schemas.microsoft.com/office/powerpoint/2010/main" xmlns="" val="3796357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636912"/>
            <a:ext cx="7408333" cy="3744416"/>
          </a:xfrm>
        </p:spPr>
        <p:txBody>
          <a:bodyPr>
            <a:normAutofit fontScale="92500" lnSpcReduction="20000"/>
          </a:bodyPr>
          <a:lstStyle/>
          <a:p>
            <a:r>
              <a:rPr lang="pl-PL" dirty="0"/>
              <a:t>Zaburzenia integracji sensorycznej to wynikające z wadliwej organizacji lub minimalnych uszkodzeń ośrodkowego układu nerwowego zakłócenia w procesie przetwarzania informacji zmysłowych. Sprawiają one, że układ nerwowy niewłaściwie ocenia docierające do niego treści i wysyła do mózgu zniekształcone dane na temat wrażeń zmysłowych. W efekcie sygnały z układów sensorycznych nie są przetwarzane na właściwe reakcje. Człowiek nie może skutecznie reagować na sytuację, w jakiej się znajduje. Zaburzenia integracji sensorycznej wywierają negatywny wpływ na wszystkie sfery funkcjonowania człowieka. Dlatego istotne jest szybkie postawienie diagnozy i rozpoczęcie terapii.</a:t>
            </a:r>
          </a:p>
          <a:p>
            <a:endParaRPr lang="pl-PL" dirty="0"/>
          </a:p>
        </p:txBody>
      </p:sp>
    </p:spTree>
    <p:extLst>
      <p:ext uri="{BB962C8B-B14F-4D97-AF65-F5344CB8AC3E}">
        <p14:creationId xmlns:p14="http://schemas.microsoft.com/office/powerpoint/2010/main" xmlns="" val="1529441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675466"/>
            <a:ext cx="7408333" cy="3561845"/>
          </a:xfrm>
        </p:spPr>
        <p:txBody>
          <a:bodyPr>
            <a:normAutofit fontScale="92500" lnSpcReduction="10000"/>
          </a:bodyPr>
          <a:lstStyle/>
          <a:p>
            <a:pPr lvl="0"/>
            <a:r>
              <a:rPr lang="pl-PL" dirty="0"/>
              <a:t>nadmierna wrażliwość na dotyk,</a:t>
            </a:r>
          </a:p>
          <a:p>
            <a:pPr lvl="0"/>
            <a:r>
              <a:rPr lang="pl-PL" dirty="0"/>
              <a:t>problemy z motoryką,</a:t>
            </a:r>
          </a:p>
          <a:p>
            <a:pPr lvl="0"/>
            <a:r>
              <a:rPr lang="pl-PL" dirty="0"/>
              <a:t>nieodczuwanie pewnych bodźców (np. wilgoci po umyciu rąk),</a:t>
            </a:r>
          </a:p>
          <a:p>
            <a:pPr lvl="0"/>
            <a:r>
              <a:rPr lang="pl-PL" dirty="0"/>
              <a:t>problem z ocenianiem odległości między obiektami,</a:t>
            </a:r>
          </a:p>
          <a:p>
            <a:pPr lvl="0"/>
            <a:r>
              <a:rPr lang="pl-PL" dirty="0"/>
              <a:t>nadwrażliwość na dźwięki,</a:t>
            </a:r>
          </a:p>
          <a:p>
            <a:pPr lvl="0"/>
            <a:r>
              <a:rPr lang="pl-PL" dirty="0"/>
              <a:t>problem z odczuwaniem ciepła i zimna,</a:t>
            </a:r>
          </a:p>
          <a:p>
            <a:pPr lvl="0"/>
            <a:r>
              <a:rPr lang="pl-PL" dirty="0"/>
              <a:t>nadwrażliwość na zapachy,</a:t>
            </a:r>
          </a:p>
          <a:p>
            <a:pPr lvl="0"/>
            <a:r>
              <a:rPr lang="pl-PL" dirty="0"/>
              <a:t>problemy z równowagą, wyczuciem własnego ciała i inne.</a:t>
            </a:r>
          </a:p>
          <a:p>
            <a:endParaRPr lang="pl-PL" dirty="0"/>
          </a:p>
        </p:txBody>
      </p:sp>
      <p:sp>
        <p:nvSpPr>
          <p:cNvPr id="3" name="Tytuł 2"/>
          <p:cNvSpPr>
            <a:spLocks noGrp="1"/>
          </p:cNvSpPr>
          <p:nvPr>
            <p:ph type="title"/>
          </p:nvPr>
        </p:nvSpPr>
        <p:spPr>
          <a:xfrm>
            <a:off x="467544" y="620688"/>
            <a:ext cx="8229600" cy="1252728"/>
          </a:xfrm>
        </p:spPr>
        <p:txBody>
          <a:bodyPr>
            <a:normAutofit fontScale="90000"/>
          </a:bodyPr>
          <a:lstStyle/>
          <a:p>
            <a:r>
              <a:rPr lang="pl-PL" sz="3100" b="1" dirty="0"/>
              <a:t>Istnieje szereg objawów, które mogą wskazywać, że potrzebna jest interwencja terapeuty z zakresu integracji sensorycznej. Są to m.in.:</a:t>
            </a:r>
            <a:r>
              <a:rPr lang="pl-PL" dirty="0"/>
              <a:t/>
            </a:r>
            <a:br>
              <a:rPr lang="pl-PL" dirty="0"/>
            </a:br>
            <a:endParaRPr lang="pl-PL" dirty="0"/>
          </a:p>
        </p:txBody>
      </p:sp>
    </p:spTree>
    <p:extLst>
      <p:ext uri="{BB962C8B-B14F-4D97-AF65-F5344CB8AC3E}">
        <p14:creationId xmlns:p14="http://schemas.microsoft.com/office/powerpoint/2010/main" xmlns="" val="3874309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564904"/>
            <a:ext cx="7408333" cy="3672408"/>
          </a:xfrm>
        </p:spPr>
        <p:txBody>
          <a:bodyPr>
            <a:normAutofit lnSpcReduction="10000"/>
          </a:bodyPr>
          <a:lstStyle/>
          <a:p>
            <a:r>
              <a:rPr lang="pl-PL" dirty="0"/>
              <a:t>Jeżeli wystąpią nieprawidłowości w procesie przetwarzania i odbioru wrażeń zmysłowych, mówimy wówczas </a:t>
            </a:r>
            <a:r>
              <a:rPr lang="pl-PL" b="1" dirty="0"/>
              <a:t>o zaburzeniach integracji sensorycznej. Nie może wytworzyć się wtedy właściwa podstawa, na której dziecko mogłoby budować dalsze, coraz bardziej złożone umiejętności psychoruchowe.</a:t>
            </a:r>
            <a:r>
              <a:rPr lang="pl-PL" dirty="0"/>
              <a:t> </a:t>
            </a:r>
          </a:p>
          <a:p>
            <a:r>
              <a:rPr lang="pl-PL" dirty="0"/>
              <a:t>Zaburzenia integracji sensorycznej mogą przejawiać się u dzieci pod postacią różnych nieprawidłowych </a:t>
            </a:r>
            <a:r>
              <a:rPr lang="pl-PL" dirty="0" err="1"/>
              <a:t>zachowań</a:t>
            </a:r>
            <a:r>
              <a:rPr lang="pl-PL" dirty="0"/>
              <a:t>.</a:t>
            </a:r>
          </a:p>
          <a:p>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3173064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1916832"/>
            <a:ext cx="7408333" cy="4392487"/>
          </a:xfrm>
        </p:spPr>
        <p:txBody>
          <a:bodyPr>
            <a:normAutofit fontScale="62500" lnSpcReduction="20000"/>
          </a:bodyPr>
          <a:lstStyle/>
          <a:p>
            <a:pPr lvl="0"/>
            <a:r>
              <a:rPr lang="pl-PL" sz="2900" dirty="0"/>
              <a:t>nadpobudliwość,</a:t>
            </a:r>
          </a:p>
          <a:p>
            <a:pPr lvl="0"/>
            <a:r>
              <a:rPr lang="pl-PL" sz="2900" dirty="0"/>
              <a:t>nadruchliwość, </a:t>
            </a:r>
          </a:p>
          <a:p>
            <a:pPr lvl="0"/>
            <a:r>
              <a:rPr lang="pl-PL" sz="2900" dirty="0"/>
              <a:t>słaba koncentracja uwagi,</a:t>
            </a:r>
          </a:p>
          <a:p>
            <a:pPr lvl="0"/>
            <a:r>
              <a:rPr lang="pl-PL" sz="2900" dirty="0"/>
              <a:t>obniżony próg bólu</a:t>
            </a:r>
          </a:p>
          <a:p>
            <a:pPr lvl="0"/>
            <a:r>
              <a:rPr lang="pl-PL" sz="2900" dirty="0"/>
              <a:t>wrażliwość na światło, dźwięki, dotyk </a:t>
            </a:r>
          </a:p>
          <a:p>
            <a:pPr lvl="0"/>
            <a:r>
              <a:rPr lang="pl-PL" sz="2900" dirty="0"/>
              <a:t>niechęć do kąpieli, mycia, czesania włosów, obcinania paznokci, włosów </a:t>
            </a:r>
          </a:p>
          <a:p>
            <a:pPr lvl="0"/>
            <a:r>
              <a:rPr lang="pl-PL" sz="2900" dirty="0"/>
              <a:t>problemy z nauką pisania, czytania </a:t>
            </a:r>
          </a:p>
          <a:p>
            <a:pPr lvl="0"/>
            <a:r>
              <a:rPr lang="pl-PL" sz="2900" dirty="0"/>
              <a:t>brak aktywności na placu zabaw, </a:t>
            </a:r>
          </a:p>
          <a:p>
            <a:pPr lvl="0"/>
            <a:r>
              <a:rPr lang="pl-PL" sz="2900" dirty="0"/>
              <a:t>strach przed huśtaniem się, kręceniem na karuzeli, </a:t>
            </a:r>
          </a:p>
          <a:p>
            <a:pPr lvl="0"/>
            <a:r>
              <a:rPr lang="pl-PL" sz="2900" dirty="0"/>
              <a:t>choroba lokomocyjna, </a:t>
            </a:r>
          </a:p>
          <a:p>
            <a:pPr lvl="0"/>
            <a:r>
              <a:rPr lang="pl-PL" sz="2900" dirty="0"/>
              <a:t>nieśmiałość, </a:t>
            </a:r>
          </a:p>
          <a:p>
            <a:pPr lvl="0"/>
            <a:r>
              <a:rPr lang="pl-PL" sz="2900" dirty="0"/>
              <a:t>apatyczność, </a:t>
            </a:r>
          </a:p>
          <a:p>
            <a:pPr lvl="0"/>
            <a:r>
              <a:rPr lang="pl-PL" sz="2900" dirty="0"/>
              <a:t>wycofanie z kontaktów z rówieśnikami, </a:t>
            </a:r>
          </a:p>
          <a:p>
            <a:pPr lvl="0"/>
            <a:r>
              <a:rPr lang="pl-PL" sz="2900" dirty="0"/>
              <a:t>niechęć do jazdy na rowerze, </a:t>
            </a:r>
          </a:p>
          <a:p>
            <a:pPr lvl="0"/>
            <a:r>
              <a:rPr lang="pl-PL" sz="2900" dirty="0"/>
              <a:t>problemy z utrzymaniem równowagi, </a:t>
            </a:r>
          </a:p>
          <a:p>
            <a:endParaRPr lang="pl-PL" dirty="0"/>
          </a:p>
        </p:txBody>
      </p:sp>
      <p:sp>
        <p:nvSpPr>
          <p:cNvPr id="3" name="Tytuł 2"/>
          <p:cNvSpPr>
            <a:spLocks noGrp="1"/>
          </p:cNvSpPr>
          <p:nvPr>
            <p:ph type="title"/>
          </p:nvPr>
        </p:nvSpPr>
        <p:spPr>
          <a:xfrm>
            <a:off x="467544" y="476672"/>
            <a:ext cx="8229600" cy="1252728"/>
          </a:xfrm>
        </p:spPr>
        <p:txBody>
          <a:bodyPr>
            <a:normAutofit fontScale="90000"/>
          </a:bodyPr>
          <a:lstStyle/>
          <a:p>
            <a:r>
              <a:rPr lang="pl-PL" sz="3100" b="1" dirty="0"/>
              <a:t>Przykłady objawów, które mogą wystąpić przy nieprawidłowym procesie integracji sensorycznej:</a:t>
            </a:r>
            <a:r>
              <a:rPr lang="pl-PL" dirty="0"/>
              <a:t/>
            </a:r>
            <a:br>
              <a:rPr lang="pl-PL" dirty="0"/>
            </a:br>
            <a:endParaRPr lang="pl-PL" dirty="0"/>
          </a:p>
        </p:txBody>
      </p:sp>
    </p:spTree>
    <p:extLst>
      <p:ext uri="{BB962C8B-B14F-4D97-AF65-F5344CB8AC3E}">
        <p14:creationId xmlns:p14="http://schemas.microsoft.com/office/powerpoint/2010/main" xmlns="" val="2785320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348880"/>
            <a:ext cx="7408333" cy="4176464"/>
          </a:xfrm>
        </p:spPr>
        <p:txBody>
          <a:bodyPr>
            <a:normAutofit fontScale="92500" lnSpcReduction="20000"/>
          </a:bodyPr>
          <a:lstStyle/>
          <a:p>
            <a:pPr lvl="0"/>
            <a:r>
              <a:rPr lang="pl-PL" dirty="0"/>
              <a:t>agresja wobec siebie lub wobec innych, </a:t>
            </a:r>
          </a:p>
          <a:p>
            <a:pPr lvl="0"/>
            <a:r>
              <a:rPr lang="pl-PL" dirty="0"/>
              <a:t>opóźniony rozwój mowy, </a:t>
            </a:r>
          </a:p>
          <a:p>
            <a:pPr lvl="0"/>
            <a:r>
              <a:rPr lang="pl-PL" dirty="0"/>
              <a:t>osłabione lub wzmożone napięcie mięśniowe, </a:t>
            </a:r>
          </a:p>
          <a:p>
            <a:pPr lvl="0"/>
            <a:r>
              <a:rPr lang="pl-PL" dirty="0"/>
              <a:t>słaba świadomość ciała, </a:t>
            </a:r>
          </a:p>
          <a:p>
            <a:pPr lvl="0"/>
            <a:r>
              <a:rPr lang="pl-PL" dirty="0"/>
              <a:t>problemy z orientacją w przestrzeni, </a:t>
            </a:r>
          </a:p>
          <a:p>
            <a:pPr lvl="0"/>
            <a:r>
              <a:rPr lang="pl-PL" dirty="0"/>
              <a:t>trudności w dostosowywaniu się do nowej sytuacji, </a:t>
            </a:r>
          </a:p>
          <a:p>
            <a:pPr lvl="0"/>
            <a:r>
              <a:rPr lang="pl-PL" dirty="0"/>
              <a:t>słaba sprawność ruchowa - unikanie gier, zabaw ruchowych, zręcznościowych, </a:t>
            </a:r>
          </a:p>
          <a:p>
            <a:pPr lvl="0"/>
            <a:r>
              <a:rPr lang="pl-PL" dirty="0"/>
              <a:t>nadwrażliwość na dotyk, dźwięk, ruch, zapachy, </a:t>
            </a:r>
          </a:p>
          <a:p>
            <a:pPr lvl="0"/>
            <a:r>
              <a:rPr lang="pl-PL" dirty="0"/>
              <a:t>częste mylenie kierunków oraz prawej i lewej strony ciała, </a:t>
            </a:r>
          </a:p>
          <a:p>
            <a:pPr lvl="0"/>
            <a:r>
              <a:rPr lang="pl-PL" dirty="0"/>
              <a:t>dzieci tzw. ryzyka dysleksji - dysleksja, dysgrafia, dysortografia. </a:t>
            </a:r>
          </a:p>
          <a:p>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4237369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a:t>W przypadku terapii integracji sensorycznej specjalista rozpoczyna swoją pracę od postawienia diagnozy. W tym celu zbiera różne informacje o dziecku pozyskane m.in. w toku obserwacji czy rozmowy z opiekunami. Jeżeli diagnoza się potwierdzi, specjalista musi opracować indywidualny program zajęć, który będzie mógł ulec modyfikacji w zależności od potrzeb dziecka i jego postępów. </a:t>
            </a:r>
          </a:p>
          <a:p>
            <a:endParaRPr lang="pl-PL" dirty="0"/>
          </a:p>
        </p:txBody>
      </p:sp>
      <p:sp>
        <p:nvSpPr>
          <p:cNvPr id="3" name="Tytuł 2"/>
          <p:cNvSpPr>
            <a:spLocks noGrp="1"/>
          </p:cNvSpPr>
          <p:nvPr>
            <p:ph type="title"/>
          </p:nvPr>
        </p:nvSpPr>
        <p:spPr>
          <a:xfrm>
            <a:off x="395536" y="620688"/>
            <a:ext cx="8229600" cy="1252728"/>
          </a:xfrm>
        </p:spPr>
        <p:txBody>
          <a:bodyPr>
            <a:normAutofit fontScale="90000"/>
          </a:bodyPr>
          <a:lstStyle/>
          <a:p>
            <a:r>
              <a:rPr lang="pl-PL" sz="4000" b="1" dirty="0"/>
              <a:t>DIAGNOZA I INDYWIDUALNY PROGRAM TERAPII INTEGRACJI SENSORYCZNEJ</a:t>
            </a:r>
            <a:r>
              <a:rPr lang="pl-PL" dirty="0"/>
              <a:t/>
            </a:r>
            <a:br>
              <a:rPr lang="pl-PL" dirty="0"/>
            </a:br>
            <a:endParaRPr lang="pl-PL" dirty="0"/>
          </a:p>
        </p:txBody>
      </p:sp>
    </p:spTree>
    <p:extLst>
      <p:ext uri="{BB962C8B-B14F-4D97-AF65-F5344CB8AC3E}">
        <p14:creationId xmlns:p14="http://schemas.microsoft.com/office/powerpoint/2010/main" xmlns="" val="1676188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99592" y="2420888"/>
            <a:ext cx="7408333" cy="4176464"/>
          </a:xfrm>
        </p:spPr>
        <p:txBody>
          <a:bodyPr/>
          <a:lstStyle/>
          <a:p>
            <a:r>
              <a:rPr lang="pl-PL" dirty="0"/>
              <a:t>Zajęcia z terapeutą mają na celu stymulowanie układu nerwowego, dostarczanie odpowiednich bodźców zmysłowych, poprawę integracji tych bodźców. Mówiąc o celach szczegółowych, można wyróżnić np. poprawę koordynacji wzrokowo-ruchowej, koncentracji, kontrolę nad odruchami, rozwój orientacji w przestrzeni czy w schemacie własnego ciała, poprawę funkcjonowania percepcji słuchowej.</a:t>
            </a:r>
          </a:p>
          <a:p>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4212118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99592" y="2276872"/>
            <a:ext cx="7408333" cy="4032448"/>
          </a:xfrm>
        </p:spPr>
        <p:txBody>
          <a:bodyPr>
            <a:normAutofit fontScale="92500" lnSpcReduction="10000"/>
          </a:bodyPr>
          <a:lstStyle/>
          <a:p>
            <a:r>
              <a:rPr lang="pl-PL" u="sng" dirty="0" smtClean="0"/>
              <a:t>Na </a:t>
            </a:r>
            <a:r>
              <a:rPr lang="pl-PL" u="sng" dirty="0"/>
              <a:t>diagnozę składają się między innymi</a:t>
            </a:r>
            <a:r>
              <a:rPr lang="pl-PL" dirty="0"/>
              <a:t>:</a:t>
            </a:r>
          </a:p>
          <a:p>
            <a:pPr lvl="0"/>
            <a:r>
              <a:rPr lang="pl-PL" dirty="0"/>
              <a:t>wywiad z rodzicami dotyczący przebiegu ciąży i porodu, dotychczasowego rozwoju dziecka, stanu zdrowia, przebytych chorób;</a:t>
            </a:r>
          </a:p>
          <a:p>
            <a:pPr lvl="0"/>
            <a:r>
              <a:rPr lang="pl-PL" dirty="0"/>
              <a:t>wypełnienie przez rodziców kilku kwestionariuszy dotyczących funkcjonowania </a:t>
            </a:r>
            <a:r>
              <a:rPr lang="pl-PL" dirty="0" err="1"/>
              <a:t>sensoryczno</a:t>
            </a:r>
            <a:r>
              <a:rPr lang="pl-PL" dirty="0"/>
              <a:t> – motorycznego dziecka;</a:t>
            </a:r>
          </a:p>
          <a:p>
            <a:pPr lvl="0"/>
            <a:r>
              <a:rPr lang="pl-PL" dirty="0"/>
              <a:t>testy i próby kliniczne, czyli polecenie dziecku wykonania kilku zadań pozwalających ocenić jego napięcie mięśniowe, równowagę, koordynację, czucie ciała;</a:t>
            </a:r>
          </a:p>
          <a:p>
            <a:pPr lvl="0"/>
            <a:r>
              <a:rPr lang="pl-PL" dirty="0"/>
              <a:t>obserwacja spontanicznej aktywności dziecka na sali terapeutycznej.</a:t>
            </a:r>
          </a:p>
          <a:p>
            <a:endParaRPr lang="pl-PL" dirty="0"/>
          </a:p>
        </p:txBody>
      </p:sp>
      <p:sp>
        <p:nvSpPr>
          <p:cNvPr id="3" name="Tytuł 2"/>
          <p:cNvSpPr>
            <a:spLocks noGrp="1"/>
          </p:cNvSpPr>
          <p:nvPr>
            <p:ph type="title"/>
          </p:nvPr>
        </p:nvSpPr>
        <p:spPr>
          <a:xfrm>
            <a:off x="467544" y="548680"/>
            <a:ext cx="8229600" cy="1252728"/>
          </a:xfrm>
        </p:spPr>
        <p:txBody>
          <a:bodyPr>
            <a:normAutofit fontScale="90000"/>
          </a:bodyPr>
          <a:lstStyle/>
          <a:p>
            <a:r>
              <a:rPr lang="pl-PL" sz="3100" dirty="0"/>
              <a:t>Diagnozę, a następnie korekcję zaburzeń integracji sensorycznej przeprowadza wykwalifikowany terapeuta.</a:t>
            </a:r>
            <a:r>
              <a:rPr lang="pl-PL" dirty="0"/>
              <a:t/>
            </a:r>
            <a:br>
              <a:rPr lang="pl-PL" dirty="0"/>
            </a:br>
            <a:endParaRPr lang="pl-PL" dirty="0"/>
          </a:p>
        </p:txBody>
      </p:sp>
    </p:spTree>
    <p:extLst>
      <p:ext uri="{BB962C8B-B14F-4D97-AF65-F5344CB8AC3E}">
        <p14:creationId xmlns:p14="http://schemas.microsoft.com/office/powerpoint/2010/main" xmlns="" val="1906481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492896"/>
            <a:ext cx="7408333" cy="3744416"/>
          </a:xfrm>
        </p:spPr>
        <p:txBody>
          <a:bodyPr>
            <a:normAutofit lnSpcReduction="10000"/>
          </a:bodyPr>
          <a:lstStyle/>
          <a:p>
            <a:r>
              <a:rPr lang="pl-PL" dirty="0"/>
              <a:t>Następnie terapeuta opracowuje indywidualny program terapii dostosowany do profilu zaburzeń oraz adekwatny do aktualnych potrzeb i możliwości dziecka. Na program ten składa się przede wszystkim opis sekwencji czynności oddziałujących na układ nerwowy, które pozwolą w sposób celowy i kontrolowany stymulować go do tego, aby wytworzył adekwatne reakcje adaptacyjne. Inaczej mówiąc, terapeuta tworzy zestaw ćwiczeń i zabaw, które należy podjąć z dzieckiem oraz opisuje ich częstotliwość i intensywność</a:t>
            </a:r>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662681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675466"/>
            <a:ext cx="7408333" cy="3921885"/>
          </a:xfrm>
        </p:spPr>
        <p:txBody>
          <a:bodyPr/>
          <a:lstStyle/>
          <a:p>
            <a:r>
              <a:rPr lang="pl-PL" dirty="0"/>
              <a:t>Terapia integracji sensorycznej opiera się przede wszystkim na mechanizmie plastyczności neuronalnej, czyli zdolności układu nerwowego do modyfikacji mających na celu odzyskiwanie utraconych funkcji. W przypadku integracji sensorycznej zmiany te mogą nastąpić pod wpływem kontrolowanej, odpowiednio dobranej stymulacji zmysłowej.</a:t>
            </a:r>
          </a:p>
          <a:p>
            <a:endParaRPr lang="pl-PL" dirty="0"/>
          </a:p>
        </p:txBody>
      </p:sp>
      <p:sp>
        <p:nvSpPr>
          <p:cNvPr id="3" name="Tytuł 2"/>
          <p:cNvSpPr>
            <a:spLocks noGrp="1"/>
          </p:cNvSpPr>
          <p:nvPr>
            <p:ph type="title"/>
          </p:nvPr>
        </p:nvSpPr>
        <p:spPr/>
        <p:txBody>
          <a:bodyPr>
            <a:normAutofit fontScale="90000"/>
          </a:bodyPr>
          <a:lstStyle/>
          <a:p>
            <a:r>
              <a:rPr lang="pl-PL" b="1" dirty="0"/>
              <a:t> TERAPIA INTEGRACJI SENSORYCZNEJ – ZAŁOŻENIA</a:t>
            </a:r>
            <a:endParaRPr lang="pl-PL" dirty="0"/>
          </a:p>
        </p:txBody>
      </p:sp>
    </p:spTree>
    <p:extLst>
      <p:ext uri="{BB962C8B-B14F-4D97-AF65-F5344CB8AC3E}">
        <p14:creationId xmlns:p14="http://schemas.microsoft.com/office/powerpoint/2010/main" xmlns="" val="1766011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971600" y="1844824"/>
            <a:ext cx="7408333" cy="4392488"/>
          </a:xfrm>
        </p:spPr>
        <p:txBody>
          <a:bodyPr>
            <a:normAutofit fontScale="92500" lnSpcReduction="20000"/>
          </a:bodyPr>
          <a:lstStyle/>
          <a:p>
            <a:r>
              <a:rPr lang="pl-PL" b="1" dirty="0" smtClean="0"/>
              <a:t>CHOROBY SOMATYCZNE</a:t>
            </a:r>
          </a:p>
          <a:p>
            <a:endParaRPr lang="pl-PL" b="1" dirty="0" smtClean="0"/>
          </a:p>
          <a:p>
            <a:r>
              <a:rPr lang="pl-PL" sz="3000" dirty="0" smtClean="0"/>
              <a:t>ślepota</a:t>
            </a:r>
          </a:p>
          <a:p>
            <a:r>
              <a:rPr lang="pl-PL" sz="3000" dirty="0" err="1" smtClean="0"/>
              <a:t>głuczota</a:t>
            </a:r>
            <a:endParaRPr lang="pl-PL" sz="3000" dirty="0" smtClean="0"/>
          </a:p>
          <a:p>
            <a:r>
              <a:rPr lang="pl-PL" sz="3000" dirty="0" smtClean="0"/>
              <a:t>choroba wieńcowa</a:t>
            </a:r>
          </a:p>
          <a:p>
            <a:r>
              <a:rPr lang="pl-PL" sz="3000" dirty="0" smtClean="0"/>
              <a:t>chroniczny ból</a:t>
            </a:r>
          </a:p>
          <a:p>
            <a:r>
              <a:rPr lang="pl-PL" sz="3000" dirty="0" smtClean="0"/>
              <a:t>cukrzyca </a:t>
            </a:r>
          </a:p>
          <a:p>
            <a:r>
              <a:rPr lang="pl-PL" sz="3000" dirty="0" smtClean="0"/>
              <a:t>niepełnosprawność ruchowa</a:t>
            </a:r>
          </a:p>
          <a:p>
            <a:r>
              <a:rPr lang="pl-PL" sz="3000" dirty="0" smtClean="0"/>
              <a:t>choroba nowotworowa (w tym detekcja nowotworów)</a:t>
            </a:r>
          </a:p>
          <a:p>
            <a:endParaRPr lang="pl-PL" dirty="0"/>
          </a:p>
        </p:txBody>
      </p:sp>
      <p:sp>
        <p:nvSpPr>
          <p:cNvPr id="3" name="Tytuł 2"/>
          <p:cNvSpPr>
            <a:spLocks noGrp="1"/>
          </p:cNvSpPr>
          <p:nvPr>
            <p:ph type="title"/>
          </p:nvPr>
        </p:nvSpPr>
        <p:spPr>
          <a:xfrm>
            <a:off x="611560" y="548680"/>
            <a:ext cx="8229600" cy="1152128"/>
          </a:xfrm>
        </p:spPr>
        <p:txBody>
          <a:bodyPr/>
          <a:lstStyle/>
          <a:p>
            <a:r>
              <a:rPr lang="pl-PL" b="1" dirty="0" smtClean="0"/>
              <a:t>ZASTOSOWANIE </a:t>
            </a:r>
            <a:r>
              <a:rPr lang="pl-PL" sz="1800" b="1" dirty="0" smtClean="0"/>
              <a:t>choroby somatyczne i </a:t>
            </a:r>
            <a:r>
              <a:rPr lang="pl-PL" sz="1800" b="1" smtClean="0"/>
              <a:t>choroby neuropsychiatryczne</a:t>
            </a:r>
            <a:endParaRPr lang="pl-PL" b="1" dirty="0"/>
          </a:p>
        </p:txBody>
      </p:sp>
    </p:spTree>
    <p:extLst>
      <p:ext uri="{BB962C8B-B14F-4D97-AF65-F5344CB8AC3E}">
        <p14:creationId xmlns:p14="http://schemas.microsoft.com/office/powerpoint/2010/main" xmlns="" val="459342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492896"/>
            <a:ext cx="7408333" cy="3816423"/>
          </a:xfrm>
        </p:spPr>
        <p:txBody>
          <a:bodyPr/>
          <a:lstStyle/>
          <a:p>
            <a:r>
              <a:rPr lang="pl-PL" dirty="0"/>
              <a:t>Celem terapii integracji sensorycznej jest stymulacja centralnego układu nerwowego poprzez pobudzanie receptorów zmysłowych. Proces ten ma dostarczyć aparatowi sensorycznemu odpowiednią ilość i jakość bodźców, aby na ich podstawie mózg nauczył się właściwego reagowania i wykształcił prawidłowe reakcje adaptacyjne.</a:t>
            </a:r>
          </a:p>
          <a:p>
            <a:endParaRPr lang="pl-PL" dirty="0"/>
          </a:p>
        </p:txBody>
      </p:sp>
      <p:sp>
        <p:nvSpPr>
          <p:cNvPr id="3" name="Tytuł 2"/>
          <p:cNvSpPr>
            <a:spLocks noGrp="1"/>
          </p:cNvSpPr>
          <p:nvPr>
            <p:ph type="title"/>
          </p:nvPr>
        </p:nvSpPr>
        <p:spPr>
          <a:xfrm>
            <a:off x="395536" y="476672"/>
            <a:ext cx="8229600" cy="1252728"/>
          </a:xfrm>
        </p:spPr>
        <p:txBody>
          <a:bodyPr>
            <a:normAutofit fontScale="90000"/>
          </a:bodyPr>
          <a:lstStyle/>
          <a:p>
            <a:r>
              <a:rPr lang="pl-PL" b="1" dirty="0"/>
              <a:t>CELE TERAPII INTEGRACJI SENSORYCZNEJ</a:t>
            </a:r>
            <a:r>
              <a:rPr lang="pl-PL" dirty="0"/>
              <a:t/>
            </a:r>
            <a:br>
              <a:rPr lang="pl-PL" dirty="0"/>
            </a:br>
            <a:endParaRPr lang="pl-PL" dirty="0"/>
          </a:p>
        </p:txBody>
      </p:sp>
    </p:spTree>
    <p:extLst>
      <p:ext uri="{BB962C8B-B14F-4D97-AF65-F5344CB8AC3E}">
        <p14:creationId xmlns:p14="http://schemas.microsoft.com/office/powerpoint/2010/main" xmlns="" val="2904762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492896"/>
            <a:ext cx="7408333" cy="3633267"/>
          </a:xfrm>
        </p:spPr>
        <p:txBody>
          <a:bodyPr/>
          <a:lstStyle/>
          <a:p>
            <a:pPr lvl="0"/>
            <a:r>
              <a:rPr lang="pl-PL" dirty="0"/>
              <a:t>mózgowym porażeniu dziecięcym, </a:t>
            </a:r>
          </a:p>
          <a:p>
            <a:pPr lvl="0"/>
            <a:r>
              <a:rPr lang="pl-PL" dirty="0"/>
              <a:t>zespole Downa, </a:t>
            </a:r>
          </a:p>
          <a:p>
            <a:pPr lvl="0"/>
            <a:r>
              <a:rPr lang="pl-PL" dirty="0"/>
              <a:t>autyzmie, </a:t>
            </a:r>
          </a:p>
          <a:p>
            <a:pPr lvl="0"/>
            <a:r>
              <a:rPr lang="pl-PL" dirty="0"/>
              <a:t>zespole Aspergera, </a:t>
            </a:r>
          </a:p>
          <a:p>
            <a:pPr lvl="0"/>
            <a:r>
              <a:rPr lang="pl-PL" dirty="0"/>
              <a:t>ADHD</a:t>
            </a:r>
          </a:p>
          <a:p>
            <a:pPr lvl="0"/>
            <a:r>
              <a:rPr lang="pl-PL" dirty="0"/>
              <a:t>z powodzeniem można ją także stosować do wspomagania rozwoju dzieci z trudnościami w uczeniu się.</a:t>
            </a:r>
          </a:p>
          <a:p>
            <a:endParaRPr lang="pl-PL" dirty="0"/>
          </a:p>
        </p:txBody>
      </p:sp>
      <p:sp>
        <p:nvSpPr>
          <p:cNvPr id="3" name="Tytuł 2"/>
          <p:cNvSpPr>
            <a:spLocks noGrp="1"/>
          </p:cNvSpPr>
          <p:nvPr>
            <p:ph type="title"/>
          </p:nvPr>
        </p:nvSpPr>
        <p:spPr>
          <a:xfrm>
            <a:off x="467544" y="476672"/>
            <a:ext cx="8229600" cy="1252728"/>
          </a:xfrm>
        </p:spPr>
        <p:txBody>
          <a:bodyPr>
            <a:noAutofit/>
          </a:bodyPr>
          <a:lstStyle/>
          <a:p>
            <a:r>
              <a:rPr lang="pl-PL" sz="2800" b="1" dirty="0"/>
              <a:t>Metoda nadaje się do wykorzystania we wszystkich przypadkach, w których rozpoznaje się zaburzenia w procesie integracji sensorycznej</a:t>
            </a:r>
            <a:r>
              <a:rPr lang="pl-PL" sz="2800" dirty="0"/>
              <a:t>, a w szczególności przy:</a:t>
            </a:r>
          </a:p>
        </p:txBody>
      </p:sp>
    </p:spTree>
    <p:extLst>
      <p:ext uri="{BB962C8B-B14F-4D97-AF65-F5344CB8AC3E}">
        <p14:creationId xmlns:p14="http://schemas.microsoft.com/office/powerpoint/2010/main" xmlns="" val="1380464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sz="3600" dirty="0" smtClean="0"/>
              <a:t>Prowadzi wykwalifikowany terapeuta</a:t>
            </a:r>
          </a:p>
          <a:p>
            <a:r>
              <a:rPr lang="pl-PL" sz="3600" dirty="0" smtClean="0"/>
              <a:t>Zindywidualizowana </a:t>
            </a:r>
          </a:p>
          <a:p>
            <a:r>
              <a:rPr lang="pl-PL" sz="3600" dirty="0" smtClean="0"/>
              <a:t>Brak stałego schematu ćwiczeń</a:t>
            </a:r>
          </a:p>
          <a:p>
            <a:r>
              <a:rPr lang="pl-PL" sz="3600" dirty="0" smtClean="0"/>
              <a:t>Motywacja i zaangażowanie dziecka </a:t>
            </a:r>
            <a:endParaRPr lang="pl-PL" sz="3600" dirty="0"/>
          </a:p>
        </p:txBody>
      </p:sp>
      <p:sp>
        <p:nvSpPr>
          <p:cNvPr id="3" name="Tytuł 2"/>
          <p:cNvSpPr>
            <a:spLocks noGrp="1"/>
          </p:cNvSpPr>
          <p:nvPr>
            <p:ph type="title"/>
          </p:nvPr>
        </p:nvSpPr>
        <p:spPr>
          <a:xfrm>
            <a:off x="467544" y="476672"/>
            <a:ext cx="8229600" cy="1252728"/>
          </a:xfrm>
        </p:spPr>
        <p:txBody>
          <a:bodyPr>
            <a:normAutofit fontScale="90000"/>
          </a:bodyPr>
          <a:lstStyle/>
          <a:p>
            <a:r>
              <a:rPr lang="pl-PL" b="1" dirty="0"/>
              <a:t>ZASADY OBOWIĄZUJĄCE W TERAPII INTEGRACJI SENSORYCZNEJ</a:t>
            </a:r>
            <a:r>
              <a:rPr lang="pl-PL" dirty="0"/>
              <a:t/>
            </a:r>
            <a:br>
              <a:rPr lang="pl-PL" dirty="0"/>
            </a:br>
            <a:endParaRPr lang="pl-PL" dirty="0"/>
          </a:p>
        </p:txBody>
      </p:sp>
    </p:spTree>
    <p:extLst>
      <p:ext uri="{BB962C8B-B14F-4D97-AF65-F5344CB8AC3E}">
        <p14:creationId xmlns:p14="http://schemas.microsoft.com/office/powerpoint/2010/main" xmlns="" val="4170671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Autofit/>
          </a:bodyPr>
          <a:lstStyle/>
          <a:p>
            <a:r>
              <a:rPr lang="pl-PL" sz="3200" dirty="0"/>
              <a:t>Sesje korekcji zaburzeń integracji sensorycznej odbywają się zazwyczaj raz, dwa lub trzy razy w tygodniu i trwają od 45 do 60 minut. Trudno z góry określić, jak długo powinno się prowadzić trapię, gdyż zawsze jest to sprawa indywidualna, inna dla każdego dziecka.</a:t>
            </a:r>
          </a:p>
        </p:txBody>
      </p:sp>
      <p:sp>
        <p:nvSpPr>
          <p:cNvPr id="3" name="Tytuł 2"/>
          <p:cNvSpPr>
            <a:spLocks noGrp="1"/>
          </p:cNvSpPr>
          <p:nvPr>
            <p:ph type="title"/>
          </p:nvPr>
        </p:nvSpPr>
        <p:spPr>
          <a:xfrm>
            <a:off x="467544" y="476672"/>
            <a:ext cx="8229600" cy="1252728"/>
          </a:xfrm>
        </p:spPr>
        <p:txBody>
          <a:bodyPr>
            <a:normAutofit fontScale="90000"/>
          </a:bodyPr>
          <a:lstStyle/>
          <a:p>
            <a:r>
              <a:rPr lang="pl-PL" b="1" dirty="0"/>
              <a:t>JAK WYGLĄDAJĄ ZAJĘCIA TERAPII INTEGRACJI SENSORYCZNEJ?</a:t>
            </a:r>
            <a:r>
              <a:rPr lang="pl-PL" dirty="0"/>
              <a:t/>
            </a:r>
            <a:br>
              <a:rPr lang="pl-PL" dirty="0"/>
            </a:br>
            <a:endParaRPr lang="pl-PL" dirty="0"/>
          </a:p>
        </p:txBody>
      </p:sp>
    </p:spTree>
    <p:extLst>
      <p:ext uri="{BB962C8B-B14F-4D97-AF65-F5344CB8AC3E}">
        <p14:creationId xmlns:p14="http://schemas.microsoft.com/office/powerpoint/2010/main" xmlns="" val="34075986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132856"/>
            <a:ext cx="7408333" cy="4464496"/>
          </a:xfrm>
        </p:spPr>
        <p:txBody>
          <a:bodyPr>
            <a:normAutofit fontScale="85000" lnSpcReduction="20000"/>
          </a:bodyPr>
          <a:lstStyle/>
          <a:p>
            <a:pPr lvl="0"/>
            <a:r>
              <a:rPr lang="pl-PL" dirty="0"/>
              <a:t>huśtanie ruchem liniowym i obrotowym;</a:t>
            </a:r>
          </a:p>
          <a:p>
            <a:pPr lvl="0"/>
            <a:r>
              <a:rPr lang="pl-PL" dirty="0"/>
              <a:t>huśtanie ruchem liniowym i obrotowym z jednoczesnym wykonywaniem czynności dodatkowych: układaniem puzzli, rzucaniem przedmiotami do celu;</a:t>
            </a:r>
          </a:p>
          <a:p>
            <a:pPr lvl="0"/>
            <a:r>
              <a:rPr lang="pl-PL" dirty="0"/>
              <a:t>uciskanie ciała różnymi przedmiotami;</a:t>
            </a:r>
          </a:p>
          <a:p>
            <a:pPr lvl="0"/>
            <a:r>
              <a:rPr lang="pl-PL" dirty="0"/>
              <a:t>uciskanie rożnych przedmiotów;</a:t>
            </a:r>
          </a:p>
          <a:p>
            <a:pPr lvl="0"/>
            <a:r>
              <a:rPr lang="pl-PL" dirty="0"/>
              <a:t>pokonywanie toru przeszkód;</a:t>
            </a:r>
          </a:p>
          <a:p>
            <a:pPr lvl="0"/>
            <a:r>
              <a:rPr lang="pl-PL" dirty="0"/>
              <a:t>pchanie, ciągnięcie ciężkich przedmiotów;</a:t>
            </a:r>
          </a:p>
          <a:p>
            <a:pPr lvl="0"/>
            <a:r>
              <a:rPr lang="pl-PL" dirty="0"/>
              <a:t>przebywanie w pozycji do góry nogami;</a:t>
            </a:r>
          </a:p>
          <a:p>
            <a:pPr lvl="0"/>
            <a:r>
              <a:rPr lang="pl-PL" dirty="0"/>
              <a:t>chodzenie po podłożu różnego typu z otwartymi i zamkniętymi oczami;</a:t>
            </a:r>
          </a:p>
          <a:p>
            <a:pPr lvl="0"/>
            <a:r>
              <a:rPr lang="pl-PL" dirty="0"/>
              <a:t>podskoki na jednej i obu nogach;</a:t>
            </a:r>
          </a:p>
          <a:p>
            <a:pPr lvl="0"/>
            <a:r>
              <a:rPr lang="pl-PL" dirty="0"/>
              <a:t>przeskakiwanie z nogi na nogę;</a:t>
            </a:r>
          </a:p>
          <a:p>
            <a:pPr lvl="0"/>
            <a:r>
              <a:rPr lang="pl-PL" dirty="0"/>
              <a:t>skakanie wokół własnej osi;</a:t>
            </a:r>
          </a:p>
          <a:p>
            <a:pPr lvl="0"/>
            <a:r>
              <a:rPr lang="pl-PL" dirty="0"/>
              <a:t>przeskakiwanie przeszkód;</a:t>
            </a:r>
          </a:p>
          <a:p>
            <a:endParaRPr lang="pl-PL" dirty="0"/>
          </a:p>
        </p:txBody>
      </p:sp>
      <p:sp>
        <p:nvSpPr>
          <p:cNvPr id="3" name="Tytuł 2"/>
          <p:cNvSpPr>
            <a:spLocks noGrp="1"/>
          </p:cNvSpPr>
          <p:nvPr>
            <p:ph type="title"/>
          </p:nvPr>
        </p:nvSpPr>
        <p:spPr>
          <a:xfrm>
            <a:off x="395536" y="620688"/>
            <a:ext cx="8229600" cy="1252728"/>
          </a:xfrm>
        </p:spPr>
        <p:txBody>
          <a:bodyPr>
            <a:normAutofit fontScale="90000"/>
          </a:bodyPr>
          <a:lstStyle/>
          <a:p>
            <a:r>
              <a:rPr lang="pl-PL" sz="4000" dirty="0"/>
              <a:t>Oto przykłady zabaw i ćwiczeń stosowanych podczas zajęć terapii integracji sensorycznej:</a:t>
            </a:r>
            <a:r>
              <a:rPr lang="pl-PL" dirty="0"/>
              <a:t/>
            </a:r>
            <a:br>
              <a:rPr lang="pl-PL" dirty="0"/>
            </a:br>
            <a:endParaRPr lang="pl-PL" dirty="0"/>
          </a:p>
        </p:txBody>
      </p:sp>
    </p:spTree>
    <p:extLst>
      <p:ext uri="{BB962C8B-B14F-4D97-AF65-F5344CB8AC3E}">
        <p14:creationId xmlns:p14="http://schemas.microsoft.com/office/powerpoint/2010/main" xmlns="" val="1672470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204864"/>
            <a:ext cx="7408333" cy="4176464"/>
          </a:xfrm>
        </p:spPr>
        <p:txBody>
          <a:bodyPr>
            <a:normAutofit fontScale="85000" lnSpcReduction="20000"/>
          </a:bodyPr>
          <a:lstStyle/>
          <a:p>
            <a:pPr lvl="0"/>
            <a:r>
              <a:rPr lang="pl-PL" dirty="0"/>
              <a:t>wchodzenie, schodzenie, wskakiwanie, zeskakiwanie ze stopnia;</a:t>
            </a:r>
          </a:p>
          <a:p>
            <a:pPr lvl="0"/>
            <a:r>
              <a:rPr lang="pl-PL" dirty="0"/>
              <a:t>turlanie się w różnych kierunkach z otwartymi i zamkniętymi oczami;</a:t>
            </a:r>
          </a:p>
          <a:p>
            <a:pPr lvl="0"/>
            <a:r>
              <a:rPr lang="pl-PL" dirty="0"/>
              <a:t>turlanie się z jednoczesną fiksacją wzroku na wyznaczonym punkcie;</a:t>
            </a:r>
          </a:p>
          <a:p>
            <a:pPr lvl="0"/>
            <a:r>
              <a:rPr lang="pl-PL" dirty="0"/>
              <a:t>lepienie z plasteliny, modeliny, masy solnej, piasku kinetycznego;</a:t>
            </a:r>
          </a:p>
          <a:p>
            <a:pPr lvl="0"/>
            <a:r>
              <a:rPr lang="pl-PL" dirty="0"/>
              <a:t>układanie piramid z klocków;</a:t>
            </a:r>
          </a:p>
          <a:p>
            <a:pPr lvl="0"/>
            <a:r>
              <a:rPr lang="pl-PL" dirty="0"/>
              <a:t>malowanie palcami na materiałach o różnorodnej fakturze, substancjami o różnorodnej konsystencji;</a:t>
            </a:r>
          </a:p>
          <a:p>
            <a:pPr lvl="0"/>
            <a:r>
              <a:rPr lang="pl-PL" dirty="0"/>
              <a:t>malowanie oburącz;</a:t>
            </a:r>
          </a:p>
          <a:p>
            <a:pPr lvl="0"/>
            <a:r>
              <a:rPr lang="pl-PL" dirty="0"/>
              <a:t>malowanie w pozycji leżącej na brzuchu;</a:t>
            </a:r>
          </a:p>
          <a:p>
            <a:pPr lvl="0"/>
            <a:r>
              <a:rPr lang="pl-PL" dirty="0"/>
              <a:t>przepychanie się, siłowanie;</a:t>
            </a:r>
          </a:p>
          <a:p>
            <a:pPr lvl="0"/>
            <a:r>
              <a:rPr lang="pl-PL" dirty="0"/>
              <a:t>jazda na deskorolce w pozycji leżącej na brzuchu.</a:t>
            </a:r>
          </a:p>
          <a:p>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4082338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sz="3200" dirty="0"/>
              <a:t>Efektywność terapii integracji sensorycznej wynika w głównej mierze z tego, że pod jej wpływem  kształtują się nowe oraz reorganizują dotychczasowe połączenia synaptyczne w ośrodkowym układzie nerwowym</a:t>
            </a:r>
          </a:p>
        </p:txBody>
      </p:sp>
      <p:sp>
        <p:nvSpPr>
          <p:cNvPr id="3" name="Tytuł 2"/>
          <p:cNvSpPr>
            <a:spLocks noGrp="1"/>
          </p:cNvSpPr>
          <p:nvPr>
            <p:ph type="title"/>
          </p:nvPr>
        </p:nvSpPr>
        <p:spPr>
          <a:xfrm>
            <a:off x="467544" y="548680"/>
            <a:ext cx="8229600" cy="1252728"/>
          </a:xfrm>
        </p:spPr>
        <p:txBody>
          <a:bodyPr>
            <a:normAutofit fontScale="90000"/>
          </a:bodyPr>
          <a:lstStyle/>
          <a:p>
            <a:r>
              <a:rPr lang="pl-PL" b="1" dirty="0"/>
              <a:t>EFEKTYWNOŚĆ TERAPII ZABURZEŃ INTEGRACJI SENSORYCZNEJ</a:t>
            </a:r>
            <a:r>
              <a:rPr lang="pl-PL" dirty="0"/>
              <a:t/>
            </a:r>
            <a:br>
              <a:rPr lang="pl-PL" dirty="0"/>
            </a:br>
            <a:endParaRPr lang="pl-PL" dirty="0"/>
          </a:p>
        </p:txBody>
      </p:sp>
    </p:spTree>
    <p:extLst>
      <p:ext uri="{BB962C8B-B14F-4D97-AF65-F5344CB8AC3E}">
        <p14:creationId xmlns:p14="http://schemas.microsoft.com/office/powerpoint/2010/main" xmlns="" val="330635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lvl="0"/>
            <a:r>
              <a:rPr lang="pl-PL" dirty="0"/>
              <a:t>polepszenie przetwarzania bodźców sensorycznych;</a:t>
            </a:r>
          </a:p>
          <a:p>
            <a:pPr lvl="0"/>
            <a:r>
              <a:rPr lang="pl-PL" dirty="0"/>
              <a:t>normalizacja napięcia mięśniowego;</a:t>
            </a:r>
          </a:p>
          <a:p>
            <a:pPr lvl="0"/>
            <a:r>
              <a:rPr lang="pl-PL" dirty="0"/>
              <a:t>regulacja równowagi;</a:t>
            </a:r>
          </a:p>
          <a:p>
            <a:pPr lvl="0"/>
            <a:r>
              <a:rPr lang="pl-PL" dirty="0"/>
              <a:t>odbudowanie schematu ciała oraz percepcji ciała w przestrzeni;</a:t>
            </a:r>
          </a:p>
          <a:p>
            <a:pPr lvl="0"/>
            <a:r>
              <a:rPr lang="pl-PL" dirty="0"/>
              <a:t>poprawa sprawności ruchowej;</a:t>
            </a:r>
          </a:p>
          <a:p>
            <a:pPr lvl="0"/>
            <a:r>
              <a:rPr lang="pl-PL" dirty="0"/>
              <a:t>udoskonalenie koordynacji wzrokowo-ruchowej;</a:t>
            </a:r>
          </a:p>
          <a:p>
            <a:pPr lvl="0"/>
            <a:r>
              <a:rPr lang="pl-PL" dirty="0"/>
              <a:t>zmniejszenie ilości </a:t>
            </a:r>
            <a:r>
              <a:rPr lang="pl-PL" dirty="0" err="1"/>
              <a:t>zachowań</a:t>
            </a:r>
            <a:r>
              <a:rPr lang="pl-PL" dirty="0"/>
              <a:t> </a:t>
            </a:r>
            <a:r>
              <a:rPr lang="pl-PL" dirty="0" err="1"/>
              <a:t>autostymulujących</a:t>
            </a:r>
            <a:r>
              <a:rPr lang="pl-PL" dirty="0"/>
              <a:t>;</a:t>
            </a:r>
          </a:p>
          <a:p>
            <a:pPr lvl="0"/>
            <a:r>
              <a:rPr lang="pl-PL" dirty="0"/>
              <a:t>poprawa koncentracji uwagi.</a:t>
            </a:r>
          </a:p>
          <a:p>
            <a:endParaRPr lang="pl-PL" dirty="0"/>
          </a:p>
        </p:txBody>
      </p:sp>
      <p:sp>
        <p:nvSpPr>
          <p:cNvPr id="3" name="Tytuł 2"/>
          <p:cNvSpPr>
            <a:spLocks noGrp="1"/>
          </p:cNvSpPr>
          <p:nvPr>
            <p:ph type="title"/>
          </p:nvPr>
        </p:nvSpPr>
        <p:spPr>
          <a:xfrm>
            <a:off x="467544" y="620688"/>
            <a:ext cx="8229600" cy="1252728"/>
          </a:xfrm>
        </p:spPr>
        <p:txBody>
          <a:bodyPr>
            <a:normAutofit fontScale="90000"/>
          </a:bodyPr>
          <a:lstStyle/>
          <a:p>
            <a:r>
              <a:rPr lang="pl-PL" sz="3600" dirty="0"/>
              <a:t>W literaturze przedmiotu wskazuje się na następujące zauważalne skutki omawianej terapii:</a:t>
            </a:r>
            <a:r>
              <a:rPr lang="pl-PL" dirty="0"/>
              <a:t/>
            </a:r>
            <a:br>
              <a:rPr lang="pl-PL" dirty="0"/>
            </a:br>
            <a:endParaRPr lang="pl-PL" dirty="0"/>
          </a:p>
        </p:txBody>
      </p:sp>
    </p:spTree>
    <p:extLst>
      <p:ext uri="{BB962C8B-B14F-4D97-AF65-F5344CB8AC3E}">
        <p14:creationId xmlns:p14="http://schemas.microsoft.com/office/powerpoint/2010/main" xmlns="" val="1428627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348880"/>
            <a:ext cx="7408333" cy="4032448"/>
          </a:xfrm>
        </p:spPr>
        <p:txBody>
          <a:bodyPr>
            <a:normAutofit fontScale="85000" lnSpcReduction="10000"/>
          </a:bodyPr>
          <a:lstStyle/>
          <a:p>
            <a:pPr marL="0" indent="0">
              <a:buNone/>
            </a:pPr>
            <a:r>
              <a:rPr lang="pl-PL" dirty="0"/>
              <a:t>Podstawowe założenia wspomaganego uczenia się</a:t>
            </a:r>
            <a:r>
              <a:rPr lang="pl-PL" dirty="0" smtClean="0"/>
              <a:t>:</a:t>
            </a:r>
          </a:p>
          <a:p>
            <a:pPr marL="0" indent="0">
              <a:buNone/>
            </a:pPr>
            <a:endParaRPr lang="pl-PL" dirty="0"/>
          </a:p>
          <a:p>
            <a:r>
              <a:rPr lang="pl-PL" dirty="0"/>
              <a:t> 1. Interakcja dziecka z otoczeniem dziecko otoczenie zadanie Kiedyś zmieniano dziecko, dziś zmieniamy otoczenie/warunki wykonywania zadania oraz stopień trudności i pośrednio dziecko.</a:t>
            </a:r>
          </a:p>
          <a:p>
            <a:r>
              <a:rPr lang="pl-PL" dirty="0"/>
              <a:t> 2. Koncepcja rusztowania np. kiedy dziecko nie trafia woreczkiem do pojemnika- przysuwamy pojemnik bliżej.</a:t>
            </a:r>
          </a:p>
          <a:p>
            <a:r>
              <a:rPr lang="pl-PL" dirty="0"/>
              <a:t> 3. Ocena dynamiczna trzeba ocenić, jakie rodzaje rusztowań (podpowiedzi, ułatwienia, ćwiczenia dostosowane do możliwości dziecka), pomogą dziecku osiągnąć sukces. </a:t>
            </a:r>
          </a:p>
          <a:p>
            <a:r>
              <a:rPr lang="pl-PL" dirty="0"/>
              <a:t>4. Ustrukturyzowane uczenie się. </a:t>
            </a:r>
          </a:p>
          <a:p>
            <a:r>
              <a:rPr lang="pl-PL" dirty="0"/>
              <a:t>5. Techniki wspomagania</a:t>
            </a:r>
          </a:p>
        </p:txBody>
      </p:sp>
      <p:sp>
        <p:nvSpPr>
          <p:cNvPr id="3" name="Tytuł 2"/>
          <p:cNvSpPr>
            <a:spLocks noGrp="1"/>
          </p:cNvSpPr>
          <p:nvPr>
            <p:ph type="title"/>
          </p:nvPr>
        </p:nvSpPr>
        <p:spPr/>
        <p:txBody>
          <a:bodyPr/>
          <a:lstStyle/>
          <a:p>
            <a:r>
              <a:rPr lang="pl-PL" b="1" dirty="0"/>
              <a:t>SZTUKA TERAPII </a:t>
            </a:r>
            <a:endParaRPr lang="pl-PL" dirty="0"/>
          </a:p>
        </p:txBody>
      </p:sp>
    </p:spTree>
    <p:extLst>
      <p:ext uri="{BB962C8B-B14F-4D97-AF65-F5344CB8AC3E}">
        <p14:creationId xmlns:p14="http://schemas.microsoft.com/office/powerpoint/2010/main" xmlns="" val="3695449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420888"/>
            <a:ext cx="7408333" cy="3960440"/>
          </a:xfrm>
        </p:spPr>
        <p:txBody>
          <a:bodyPr>
            <a:normAutofit/>
          </a:bodyPr>
          <a:lstStyle/>
          <a:p>
            <a:r>
              <a:rPr lang="pl-PL" dirty="0"/>
              <a:t>Rozpoznać źródła nieprawidłowego przetwarzania bodźców sensorycznych. </a:t>
            </a:r>
          </a:p>
          <a:p>
            <a:r>
              <a:rPr lang="pl-PL" dirty="0"/>
              <a:t>Rozpoznać otoczenie w jakim funkcjonuje dziecko, modyfikować je. </a:t>
            </a:r>
          </a:p>
          <a:p>
            <a:r>
              <a:rPr lang="pl-PL" dirty="0"/>
              <a:t>Terapia zaburzeń - regularny trening/terapia/dieta sensoryczna (zalecenia, wskazówki do pracy w domu, w szkole).</a:t>
            </a:r>
          </a:p>
          <a:p>
            <a:r>
              <a:rPr lang="pl-PL" dirty="0"/>
              <a:t> Myślenie - pomóc dziecku być kreatywnym / aktywnym. </a:t>
            </a:r>
          </a:p>
          <a:p>
            <a:endParaRPr lang="pl-PL" dirty="0"/>
          </a:p>
        </p:txBody>
      </p:sp>
      <p:sp>
        <p:nvSpPr>
          <p:cNvPr id="3" name="Tytuł 2"/>
          <p:cNvSpPr>
            <a:spLocks noGrp="1"/>
          </p:cNvSpPr>
          <p:nvPr>
            <p:ph type="title"/>
          </p:nvPr>
        </p:nvSpPr>
        <p:spPr>
          <a:xfrm>
            <a:off x="395536" y="476672"/>
            <a:ext cx="8229600" cy="1252728"/>
          </a:xfrm>
        </p:spPr>
        <p:txBody>
          <a:bodyPr>
            <a:normAutofit fontScale="90000"/>
          </a:bodyPr>
          <a:lstStyle/>
          <a:p>
            <a:r>
              <a:rPr lang="pl-PL" sz="3600" dirty="0"/>
              <a:t>GŁÓWNE ZASADY TERAPII ZABURZEŃ PROCESÓW SENSORYCZNYCH </a:t>
            </a:r>
            <a:r>
              <a:rPr lang="pl-PL" dirty="0"/>
              <a:t/>
            </a:r>
            <a:br>
              <a:rPr lang="pl-PL" dirty="0"/>
            </a:br>
            <a:endParaRPr lang="pl-PL" dirty="0"/>
          </a:p>
        </p:txBody>
      </p:sp>
    </p:spTree>
    <p:extLst>
      <p:ext uri="{BB962C8B-B14F-4D97-AF65-F5344CB8AC3E}">
        <p14:creationId xmlns:p14="http://schemas.microsoft.com/office/powerpoint/2010/main" xmlns="" val="3472894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27584" y="836712"/>
            <a:ext cx="7408333" cy="4929411"/>
          </a:xfrm>
        </p:spPr>
        <p:txBody>
          <a:bodyPr>
            <a:normAutofit fontScale="92500" lnSpcReduction="20000"/>
          </a:bodyPr>
          <a:lstStyle/>
          <a:p>
            <a:r>
              <a:rPr lang="pl-PL" b="1" dirty="0" smtClean="0"/>
              <a:t>CHOROBY NEUROPSYCHIATRYCZNE</a:t>
            </a:r>
          </a:p>
          <a:p>
            <a:endParaRPr lang="pl-PL" b="1" dirty="0"/>
          </a:p>
          <a:p>
            <a:pPr marL="0" indent="0">
              <a:buNone/>
            </a:pPr>
            <a:endParaRPr lang="pl-PL" b="1" dirty="0"/>
          </a:p>
          <a:p>
            <a:r>
              <a:rPr lang="pl-PL" sz="2000" dirty="0" smtClean="0"/>
              <a:t>Mózgowe porażenie dziecięce</a:t>
            </a:r>
          </a:p>
          <a:p>
            <a:r>
              <a:rPr lang="pl-PL" sz="2000" dirty="0" smtClean="0"/>
              <a:t>Zespół Downa</a:t>
            </a:r>
          </a:p>
          <a:p>
            <a:r>
              <a:rPr lang="pl-PL" sz="2000" dirty="0" smtClean="0"/>
              <a:t>Zespół </a:t>
            </a:r>
            <a:r>
              <a:rPr lang="pl-PL" sz="2000" dirty="0" err="1" smtClean="0"/>
              <a:t>Aspergra</a:t>
            </a:r>
            <a:r>
              <a:rPr lang="pl-PL" sz="2000" dirty="0" smtClean="0"/>
              <a:t> </a:t>
            </a:r>
          </a:p>
          <a:p>
            <a:r>
              <a:rPr lang="pl-PL" sz="2000" dirty="0" err="1" smtClean="0"/>
              <a:t>Dyslekcja</a:t>
            </a:r>
            <a:r>
              <a:rPr lang="pl-PL" sz="2000" dirty="0" smtClean="0"/>
              <a:t> (dysgrafia, dyskalkulia)</a:t>
            </a:r>
          </a:p>
          <a:p>
            <a:r>
              <a:rPr lang="pl-PL" sz="2000" dirty="0" smtClean="0"/>
              <a:t>ADD, ADHD</a:t>
            </a:r>
          </a:p>
          <a:p>
            <a:r>
              <a:rPr lang="pl-PL" sz="2000" dirty="0" smtClean="0"/>
              <a:t>Fobie</a:t>
            </a:r>
          </a:p>
          <a:p>
            <a:r>
              <a:rPr lang="pl-PL" sz="2000" dirty="0" smtClean="0"/>
              <a:t>Zaburzenia afektywne: depresja i choroba dwubiegunowa </a:t>
            </a:r>
          </a:p>
          <a:p>
            <a:r>
              <a:rPr lang="pl-PL" sz="2000" dirty="0" smtClean="0"/>
              <a:t>Schizofrenia</a:t>
            </a:r>
          </a:p>
          <a:p>
            <a:r>
              <a:rPr lang="pl-PL" sz="2000" dirty="0" smtClean="0"/>
              <a:t>Padaczka</a:t>
            </a:r>
          </a:p>
          <a:p>
            <a:r>
              <a:rPr lang="pl-PL" sz="2000" dirty="0" smtClean="0"/>
              <a:t>Choroba Alzheimera</a:t>
            </a:r>
          </a:p>
          <a:p>
            <a:r>
              <a:rPr lang="pl-PL" sz="2000" dirty="0" smtClean="0"/>
              <a:t>Choroba </a:t>
            </a:r>
            <a:r>
              <a:rPr lang="pl-PL" sz="2000" dirty="0"/>
              <a:t>P</a:t>
            </a:r>
            <a:r>
              <a:rPr lang="pl-PL" sz="2000" dirty="0" smtClean="0"/>
              <a:t>arkinsona</a:t>
            </a:r>
          </a:p>
          <a:p>
            <a:r>
              <a:rPr lang="pl-PL" sz="2000" dirty="0" smtClean="0"/>
              <a:t>Śpiączka </a:t>
            </a:r>
          </a:p>
          <a:p>
            <a:endParaRPr lang="pl-PL" sz="1400" dirty="0"/>
          </a:p>
        </p:txBody>
      </p:sp>
      <p:sp>
        <p:nvSpPr>
          <p:cNvPr id="3" name="Tytuł 2"/>
          <p:cNvSpPr>
            <a:spLocks noGrp="1"/>
          </p:cNvSpPr>
          <p:nvPr>
            <p:ph type="title"/>
          </p:nvPr>
        </p:nvSpPr>
        <p:spPr>
          <a:xfrm>
            <a:off x="457200" y="358945"/>
            <a:ext cx="8229600" cy="45719"/>
          </a:xfrm>
        </p:spPr>
        <p:txBody>
          <a:bodyPr>
            <a:normAutofit fontScale="90000"/>
          </a:bodyPr>
          <a:lstStyle/>
          <a:p>
            <a:endParaRPr lang="pl-PL" dirty="0"/>
          </a:p>
        </p:txBody>
      </p:sp>
    </p:spTree>
    <p:extLst>
      <p:ext uri="{BB962C8B-B14F-4D97-AF65-F5344CB8AC3E}">
        <p14:creationId xmlns:p14="http://schemas.microsoft.com/office/powerpoint/2010/main" xmlns="" val="3678427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420888"/>
            <a:ext cx="7408333" cy="3960440"/>
          </a:xfrm>
        </p:spPr>
        <p:txBody>
          <a:bodyPr>
            <a:normAutofit fontScale="85000" lnSpcReduction="20000"/>
          </a:bodyPr>
          <a:lstStyle/>
          <a:p>
            <a:r>
              <a:rPr lang="pl-PL" dirty="0"/>
              <a:t>1. Odpowiednie wyzwanie w sam raz, stopień trudności nieznacznie wykraczający poza aktualne możliwości dziecka (radość, chęć powtórzenia zadania, współpraca), </a:t>
            </a:r>
          </a:p>
          <a:p>
            <a:r>
              <a:rPr lang="pl-PL" dirty="0"/>
              <a:t>2. Motywacja (zaangażowanie) / Brak motywacji: oznaki werbalne i pozawerbalne: Dziecko mówi że nie chce czegoś robić, że jest nudne Próbuje odciągnąć naszą uwagę od danej czynności Wycofanie Nadmierne pobudzenie, brak organizacji działania. Zawsze staramy się ustalić przyczynę prawdopodobnie zadanie jest zbyt trudne, wysoki stopień trudności, dziecko może przejawiać zachowania buntowniczo-opozycyjne, nie wierzy we własne możliwości, wymaga zachęty. </a:t>
            </a:r>
            <a:endParaRPr lang="pl-PL" dirty="0" smtClean="0"/>
          </a:p>
          <a:p>
            <a:r>
              <a:rPr lang="pl-PL" dirty="0"/>
              <a:t>UWAGA! Nie zmuszamy dziecka do wykonania danej aktywności. Należy znaleźć złoty środek uszanować potrzebę wyciszenia się, wykazać się poczuciem humoru i plastycznością. </a:t>
            </a:r>
          </a:p>
          <a:p>
            <a:endParaRPr lang="pl-PL" dirty="0"/>
          </a:p>
          <a:p>
            <a:endParaRPr lang="pl-PL" dirty="0"/>
          </a:p>
        </p:txBody>
      </p:sp>
      <p:sp>
        <p:nvSpPr>
          <p:cNvPr id="3" name="Tytuł 2"/>
          <p:cNvSpPr>
            <a:spLocks noGrp="1"/>
          </p:cNvSpPr>
          <p:nvPr>
            <p:ph type="title"/>
          </p:nvPr>
        </p:nvSpPr>
        <p:spPr/>
        <p:txBody>
          <a:bodyPr/>
          <a:lstStyle/>
          <a:p>
            <a:r>
              <a:rPr lang="pl-PL" dirty="0" smtClean="0"/>
              <a:t>TERAPIA – jak prowadzić zajęcia </a:t>
            </a:r>
            <a:endParaRPr lang="pl-PL" dirty="0"/>
          </a:p>
        </p:txBody>
      </p:sp>
    </p:spTree>
    <p:extLst>
      <p:ext uri="{BB962C8B-B14F-4D97-AF65-F5344CB8AC3E}">
        <p14:creationId xmlns:p14="http://schemas.microsoft.com/office/powerpoint/2010/main" xmlns="" val="24482226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1196752"/>
            <a:ext cx="7408333" cy="5040560"/>
          </a:xfrm>
        </p:spPr>
        <p:txBody>
          <a:bodyPr>
            <a:normAutofit fontScale="85000" lnSpcReduction="10000"/>
          </a:bodyPr>
          <a:lstStyle/>
          <a:p>
            <a:r>
              <a:rPr lang="pl-PL" dirty="0"/>
              <a:t>3. Zakończenie i modyfikacja czynności dziecko naszym przewodnikiem Kontynuujemy tak długo, jak długo dziecko zaangażowane jest w zabawę i prezentuje reakcje adaptacyjne, Pamiętać o zasadzie stopniowana trudności jeśli zadanie jest za trudne przerywamy je lub modyfikujemy (tak samo w przypadku zbyt łatwego zadania), W konieczności zakończenia zabawy terapeuta bierze na siebie odpowiedzialność ( mój błąd to było zbyt </a:t>
            </a:r>
            <a:r>
              <a:rPr lang="pl-PL" dirty="0" smtClean="0"/>
              <a:t>trudne), </a:t>
            </a:r>
            <a:r>
              <a:rPr lang="pl-PL" dirty="0"/>
              <a:t>Niektóre dzieci potrzebują szybkich i częstych zmian aktywności, ale np. dzieci z trudnościami w planowaniu motorycznym powinny mieć możliwość wielokrotnego powtórzenia czynności, W czasie sesji terapeutycznej wykorzystujemy zabawy tematyczne dajemy możliwość przejęcia prowadzenia przez dziecko, Wprowadzenie zbyt łatwego zadania nie wspomagają procesów integracji sensorycznej, ale mogą mieć inną wartość terapeutyczną (korzyści emocjonalne), Warto zadawać pytania czy dziecko chce kontynuować daną zabawę. </a:t>
            </a:r>
          </a:p>
          <a:p>
            <a:pPr marL="0" indent="0">
              <a:buNone/>
            </a:pPr>
            <a:endParaRPr lang="pl-PL" dirty="0"/>
          </a:p>
        </p:txBody>
      </p:sp>
    </p:spTree>
    <p:extLst>
      <p:ext uri="{BB962C8B-B14F-4D97-AF65-F5344CB8AC3E}">
        <p14:creationId xmlns:p14="http://schemas.microsoft.com/office/powerpoint/2010/main" xmlns="" val="3008330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908720"/>
            <a:ext cx="7408333" cy="5400600"/>
          </a:xfrm>
        </p:spPr>
        <p:txBody>
          <a:bodyPr>
            <a:normAutofit fontScale="92500" lnSpcReduction="10000"/>
          </a:bodyPr>
          <a:lstStyle/>
          <a:p>
            <a:r>
              <a:rPr lang="pl-PL" dirty="0"/>
              <a:t>4. Interakcja terapeuta dziecko Bezpieczne otoczenie (organizacja pomieszczenia, ustawienie sprzętu, bezpośrednie zaangażowanie terapeuty), Elementy rywalizacji: pamiętamy, że niektóre dzieci są szczególnie wrażliwe na porażkę wybieramy zabawy dające możliwość wygranej lub neutralne </a:t>
            </a:r>
          </a:p>
          <a:p>
            <a:r>
              <a:rPr lang="pl-PL" dirty="0"/>
              <a:t>Przykłady : wrzucanie pokarmu (woreczki z grochem) dla małej rybki w stawie (dętka, koło, obręcz)-jeżeli pokarm nie wpadnie komentujemy że zjadła go duża ryba z oceanu. </a:t>
            </a:r>
          </a:p>
          <a:p>
            <a:r>
              <a:rPr lang="pl-PL" dirty="0"/>
              <a:t>Rzucanie do celu: celny rzut punkt dla dziecka, niecelny punkt dla terapeuty. Przyjazna rywalizacja (uwaga! lepiej wyrównać szanse przez np. zwiększenie odległości, niż udawać porażkę). Przyjmowanie roli przeciwnika, lepiej przyjąć rolę partnera w tej samej drużynie, a przeciwnikiem </a:t>
            </a:r>
            <a:r>
              <a:rPr lang="pl-PL" dirty="0" err="1"/>
              <a:t>np.złym</a:t>
            </a:r>
            <a:r>
              <a:rPr lang="pl-PL" dirty="0"/>
              <a:t> smokiem będzie przedmiot</a:t>
            </a:r>
          </a:p>
        </p:txBody>
      </p:sp>
    </p:spTree>
    <p:extLst>
      <p:ext uri="{BB962C8B-B14F-4D97-AF65-F5344CB8AC3E}">
        <p14:creationId xmlns:p14="http://schemas.microsoft.com/office/powerpoint/2010/main" xmlns="" val="8048583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1772816"/>
            <a:ext cx="7408333" cy="4464496"/>
          </a:xfrm>
        </p:spPr>
        <p:txBody>
          <a:bodyPr>
            <a:normAutofit/>
          </a:bodyPr>
          <a:lstStyle/>
          <a:p>
            <a:r>
              <a:rPr lang="pl-PL" dirty="0"/>
              <a:t>5.Pochwała słowna, polecenia</a:t>
            </a:r>
          </a:p>
          <a:p>
            <a:r>
              <a:rPr lang="pl-PL" dirty="0"/>
              <a:t>Czasem sam wyraz terapeuty jest wystarczającą pochwałą dla dziecka, świadomość własnego sukcesu wystarczająca nagrodą, Dla niektórych dzieci adekwatna pochwała, informacja zwrotna jest bardzo ważna, Ważny jest komunikat słowny </a:t>
            </a:r>
            <a:r>
              <a:rPr lang="pl-PL" dirty="0" err="1"/>
              <a:t>np.kiedy</a:t>
            </a:r>
            <a:r>
              <a:rPr lang="pl-PL" dirty="0"/>
              <a:t> dziecko napina mięśnie utrzymując pozycję na trapezie dobrze dzięki równowadze udało ci się utrzymać pozycję i nie spaść, Pozytywne polecenia lepsze niż negatywne np. postaw stopę tutaj, zamiast przestań kopać </a:t>
            </a:r>
          </a:p>
          <a:p>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7707744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1124744"/>
            <a:ext cx="7408333" cy="5112568"/>
          </a:xfrm>
        </p:spPr>
        <p:txBody>
          <a:bodyPr>
            <a:normAutofit fontScale="92500" lnSpcReduction="10000"/>
          </a:bodyPr>
          <a:lstStyle/>
          <a:p>
            <a:r>
              <a:rPr lang="pl-PL" dirty="0"/>
              <a:t>6. Przerwanie/ zakończenie terapii Kończymy, gdy zrealizowane zostały cele terapii i trudności w codziennym funkcjonowaniu dziecka zostały zminimalizowane. Pamiętajmy że dziecko z zaburzeniami Przetwarzania Bodźców Sensorycznych (SPD) mogą przejawiać trudności w innych sferach życia. Terapia / interwencja pomaga im radzić sobie z nimi lepiej/ minimalizować je, Często mimo rzetelnej diagnozy trudno przewidzieć jest czas trwania terapii (6 miesięcy/ 1-2 lata) Tempo zmian nie jest jednostajne występuje również okres stagnacji Pamiętajmy, że dziecko może osiągnąć pewne umiejętności w warunkach terapeutycznych, ale nie będzie jeszcze w stanie wykorzystać ich w innej sytuacji (brak gotowości do automatycznego wykonania), </a:t>
            </a:r>
            <a:r>
              <a:rPr lang="pl-PL" dirty="0" err="1"/>
              <a:t>np.dziecko</a:t>
            </a:r>
            <a:r>
              <a:rPr lang="pl-PL" dirty="0"/>
              <a:t> oswoiło się z pochylnią w sali terapeutycznej, ale boi się zjechać na sankach ze stoku. </a:t>
            </a:r>
          </a:p>
          <a:p>
            <a:endParaRPr lang="pl-PL" dirty="0"/>
          </a:p>
        </p:txBody>
      </p:sp>
    </p:spTree>
    <p:extLst>
      <p:ext uri="{BB962C8B-B14F-4D97-AF65-F5344CB8AC3E}">
        <p14:creationId xmlns:p14="http://schemas.microsoft.com/office/powerpoint/2010/main" xmlns="" val="8231298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276872"/>
            <a:ext cx="7408333" cy="4176464"/>
          </a:xfrm>
        </p:spPr>
        <p:txBody>
          <a:bodyPr>
            <a:normAutofit fontScale="85000" lnSpcReduction="10000"/>
          </a:bodyPr>
          <a:lstStyle/>
          <a:p>
            <a:r>
              <a:rPr lang="pl-PL" dirty="0"/>
              <a:t> (narzędzia badawcze) Południowo Kalifornijskie Testy Integracji Sensorycznej, Obserwacje Kliniczne, Kwestionariusz Rozwoju </a:t>
            </a:r>
            <a:r>
              <a:rPr lang="pl-PL" dirty="0" err="1"/>
              <a:t>Sensoryczno</a:t>
            </a:r>
            <a:r>
              <a:rPr lang="pl-PL" dirty="0"/>
              <a:t> Motorycznego, Wywiad, Obserwacja. Ocena to nie tylko przeprowadzone testy, ale obserwacja w czasie całego spotkania od momentu przywitania się z dzieckiem, zachowanie dziecka podczas badania podczas kierowanej zabawy, spontaniczne zachowania oraz podczas badania. Zwracamy uwagę na poziom pobudzenia, (zmiany podczas konkretnych zabaw i aktywności), możliwość utrzymania uwagi na zadaniu, kreatywność, jak reaguje na bodźce rozpraszające np. zegar, hałas z ulicy. </a:t>
            </a:r>
          </a:p>
          <a:p>
            <a:r>
              <a:rPr lang="pl-PL" dirty="0"/>
              <a:t>Wnioski: w punktach opisać obszary wymagające stymulacji z objaśnieniem, wskazówki, strategie postępowania do domu, szkoły, przedszkola. </a:t>
            </a:r>
          </a:p>
          <a:p>
            <a:endParaRPr lang="pl-PL" dirty="0"/>
          </a:p>
        </p:txBody>
      </p:sp>
      <p:sp>
        <p:nvSpPr>
          <p:cNvPr id="3" name="Tytuł 2"/>
          <p:cNvSpPr>
            <a:spLocks noGrp="1"/>
          </p:cNvSpPr>
          <p:nvPr>
            <p:ph type="title"/>
          </p:nvPr>
        </p:nvSpPr>
        <p:spPr>
          <a:xfrm>
            <a:off x="539552" y="620688"/>
            <a:ext cx="8229600" cy="1252728"/>
          </a:xfrm>
        </p:spPr>
        <p:txBody>
          <a:bodyPr>
            <a:normAutofit fontScale="90000"/>
          </a:bodyPr>
          <a:lstStyle/>
          <a:p>
            <a:r>
              <a:rPr lang="pl-PL" dirty="0"/>
              <a:t>JAK ROZPOZNAĆ ZABURZENIA INTEGRACJI FUNKCJI ZMYSŁOWYCH</a:t>
            </a:r>
            <a:br>
              <a:rPr lang="pl-PL" dirty="0"/>
            </a:br>
            <a:endParaRPr lang="pl-PL" dirty="0"/>
          </a:p>
        </p:txBody>
      </p:sp>
    </p:spTree>
    <p:extLst>
      <p:ext uri="{BB962C8B-B14F-4D97-AF65-F5344CB8AC3E}">
        <p14:creationId xmlns:p14="http://schemas.microsoft.com/office/powerpoint/2010/main" xmlns="" val="3520897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764704"/>
            <a:ext cx="7408333" cy="5361459"/>
          </a:xfrm>
        </p:spPr>
        <p:txBody>
          <a:bodyPr>
            <a:normAutofit fontScale="85000" lnSpcReduction="20000"/>
          </a:bodyPr>
          <a:lstStyle/>
          <a:p>
            <a:r>
              <a:rPr lang="pl-PL" dirty="0"/>
              <a:t>8 KWESTIONARIUSZ ROZWOJU SENSOMOTORYCZNEGO DLA NAUCZYCIELII </a:t>
            </a:r>
          </a:p>
          <a:p>
            <a:r>
              <a:rPr lang="pl-PL" dirty="0" err="1"/>
              <a:t>Imie</a:t>
            </a:r>
            <a:r>
              <a:rPr lang="pl-PL" dirty="0"/>
              <a:t> i nazwisko. Data urodzenia Data badania... </a:t>
            </a:r>
          </a:p>
          <a:p>
            <a:r>
              <a:rPr lang="pl-PL" dirty="0"/>
              <a:t>Udziel odpowiedzi TAK lub NIE.</a:t>
            </a:r>
          </a:p>
          <a:p>
            <a:r>
              <a:rPr lang="pl-PL" dirty="0"/>
              <a:t>Każda odpowiedź twierdząca 1 pkt. </a:t>
            </a:r>
          </a:p>
          <a:p>
            <a:r>
              <a:rPr lang="pl-PL" dirty="0"/>
              <a:t>Czy dziecko: I DOTYK </a:t>
            </a:r>
          </a:p>
          <a:p>
            <a:r>
              <a:rPr lang="pl-PL" dirty="0"/>
              <a:t>1. Nie reaguje na ból fizyczny? (</a:t>
            </a:r>
            <a:r>
              <a:rPr lang="pl-PL" dirty="0" err="1"/>
              <a:t>np.podczas</a:t>
            </a:r>
            <a:r>
              <a:rPr lang="pl-PL" dirty="0"/>
              <a:t> robienia zastrzyku, gdy się TAK? NIE uderzy) </a:t>
            </a:r>
          </a:p>
          <a:p>
            <a:r>
              <a:rPr lang="pl-PL" dirty="0"/>
              <a:t>2. Reaguje zbyt mocno (wyraźnie) na bodźce bólowe? TAK? NIE </a:t>
            </a:r>
          </a:p>
          <a:p>
            <a:r>
              <a:rPr lang="pl-PL" dirty="0"/>
              <a:t>3. Unika zabaw plasteliną, masą solną, farbami? TAK? NIE</a:t>
            </a:r>
          </a:p>
          <a:p>
            <a:r>
              <a:rPr lang="pl-PL" dirty="0"/>
              <a:t> 4. Uwielbia zabawy wymienione wyżej? TAK? NIE</a:t>
            </a:r>
          </a:p>
          <a:p>
            <a:r>
              <a:rPr lang="pl-PL" dirty="0"/>
              <a:t> 5. Nie lubi być dotykane zwłaszcza, gdy ktoś podchodzi z tyłu? TAK? NIE </a:t>
            </a:r>
          </a:p>
          <a:p>
            <a:r>
              <a:rPr lang="pl-PL" dirty="0"/>
              <a:t>6. Lubi się przytulać, poszukuje bodźców dotykowych? TAK? NIE </a:t>
            </a:r>
          </a:p>
          <a:p>
            <a:r>
              <a:rPr lang="pl-PL" dirty="0"/>
              <a:t>7. Zachowuje się agresywnie w stosunku do innych </a:t>
            </a:r>
            <a:r>
              <a:rPr lang="pl-PL" dirty="0" err="1"/>
              <a:t>np.uderza</a:t>
            </a:r>
            <a:r>
              <a:rPr lang="pl-PL" dirty="0"/>
              <a:t> w ludzi, TAK? NIE ściany)</a:t>
            </a:r>
          </a:p>
          <a:p>
            <a:r>
              <a:rPr lang="pl-PL" dirty="0"/>
              <a:t> 8. Jest przesadnie wrażliwe? TAK? NIE </a:t>
            </a:r>
          </a:p>
          <a:p>
            <a:r>
              <a:rPr lang="pl-PL" dirty="0"/>
              <a:t>9. Unika zabaw wymagających manipulacji rękoma? TAK? NIE</a:t>
            </a:r>
          </a:p>
          <a:p>
            <a:endParaRPr lang="pl-PL" dirty="0"/>
          </a:p>
        </p:txBody>
      </p:sp>
    </p:spTree>
    <p:extLst>
      <p:ext uri="{BB962C8B-B14F-4D97-AF65-F5344CB8AC3E}">
        <p14:creationId xmlns:p14="http://schemas.microsoft.com/office/powerpoint/2010/main" xmlns="" val="2520854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620688"/>
            <a:ext cx="7408333" cy="5505475"/>
          </a:xfrm>
        </p:spPr>
        <p:txBody>
          <a:bodyPr>
            <a:normAutofit fontScale="92500" lnSpcReduction="20000"/>
          </a:bodyPr>
          <a:lstStyle/>
          <a:p>
            <a:r>
              <a:rPr lang="pl-PL" dirty="0"/>
              <a:t>II RUCH I RÓWNOWAGA</a:t>
            </a:r>
          </a:p>
          <a:p>
            <a:r>
              <a:rPr lang="pl-PL" dirty="0"/>
              <a:t> 1. Słabo utrzymuje równowagę? TAK? NIE </a:t>
            </a:r>
          </a:p>
          <a:p>
            <a:r>
              <a:rPr lang="pl-PL" dirty="0"/>
              <a:t>2. Ma trudności z wchodzeniem i schodzeniem ze schodów? TAK? NIE </a:t>
            </a:r>
          </a:p>
          <a:p>
            <a:r>
              <a:rPr lang="pl-PL" dirty="0"/>
              <a:t>3. Często buja się na krześle albo lubi przyjmować pozycję do góry TAK? NIE nogami? </a:t>
            </a:r>
          </a:p>
          <a:p>
            <a:r>
              <a:rPr lang="pl-PL" dirty="0"/>
              <a:t>4. Często podpiera głowę ręką przy czytaniu, pisaniu, rysowaniu? TAK? NIE </a:t>
            </a:r>
          </a:p>
          <a:p>
            <a:r>
              <a:rPr lang="pl-PL" dirty="0"/>
              <a:t>5. Sprawia wrażenie przestraszonego podczas huśtania, podrzucania? TAK? NIE </a:t>
            </a:r>
          </a:p>
          <a:p>
            <a:r>
              <a:rPr lang="pl-PL" dirty="0"/>
              <a:t>6. Boi się unikania takich zabaw </a:t>
            </a:r>
            <a:r>
              <a:rPr lang="pl-PL" dirty="0" err="1"/>
              <a:t>jak:bujanie</a:t>
            </a:r>
            <a:r>
              <a:rPr lang="pl-PL" dirty="0"/>
              <a:t> się, obracanie się na TAK? NIE karuzeli, podskakiwanie? </a:t>
            </a:r>
          </a:p>
          <a:p>
            <a:r>
              <a:rPr lang="pl-PL" dirty="0"/>
              <a:t>7. Wydaje się być bardzo wrażliwe na ruch? TAK? NIE </a:t>
            </a:r>
          </a:p>
          <a:p>
            <a:r>
              <a:rPr lang="pl-PL" dirty="0"/>
              <a:t>8. Lubi intensywne zabawy, wirowanie, obroty dookoła własnej osi. TAK? NIE Wydaje się być mniej wrażliwe na szybki ruch, także obrotowy? </a:t>
            </a:r>
          </a:p>
          <a:p>
            <a:r>
              <a:rPr lang="pl-PL" dirty="0"/>
              <a:t>9. Długo uczyło się jeździć na rowerze? TAK? NIE </a:t>
            </a:r>
          </a:p>
          <a:p>
            <a:endParaRPr lang="pl-PL" dirty="0"/>
          </a:p>
        </p:txBody>
      </p:sp>
    </p:spTree>
    <p:extLst>
      <p:ext uri="{BB962C8B-B14F-4D97-AF65-F5344CB8AC3E}">
        <p14:creationId xmlns:p14="http://schemas.microsoft.com/office/powerpoint/2010/main" xmlns="" val="26845175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1556792"/>
            <a:ext cx="7408333" cy="4569371"/>
          </a:xfrm>
        </p:spPr>
        <p:txBody>
          <a:bodyPr>
            <a:normAutofit fontScale="92500"/>
          </a:bodyPr>
          <a:lstStyle/>
          <a:p>
            <a:r>
              <a:rPr lang="pl-PL" dirty="0"/>
              <a:t>III KOORDYNACJA </a:t>
            </a:r>
          </a:p>
          <a:p>
            <a:r>
              <a:rPr lang="pl-PL" dirty="0"/>
              <a:t>1.Ma trudności z zabawami manualnymi (cięcie nożyczkami, TAK? NIE rysowanie, zapinanie itp.) lub z pisaniem? </a:t>
            </a:r>
          </a:p>
          <a:p>
            <a:r>
              <a:rPr lang="pl-PL" dirty="0"/>
              <a:t>2. Wydaje i niezdarne, często upada, potyka się? TAK? NIE </a:t>
            </a:r>
          </a:p>
          <a:p>
            <a:r>
              <a:rPr lang="pl-PL" dirty="0"/>
              <a:t>3. ma trudności z uczeniem się nowych czynności ruchowych (unika TAK? NIE ich)? </a:t>
            </a:r>
          </a:p>
          <a:p>
            <a:r>
              <a:rPr lang="pl-PL" dirty="0"/>
              <a:t>4. Bardzo długo posługiwało się naprzemiennie prawą i lewą ręką lub TAK? NIE </a:t>
            </a:r>
            <a:r>
              <a:rPr lang="pl-PL" dirty="0" err="1"/>
              <a:t>nie</a:t>
            </a:r>
            <a:r>
              <a:rPr lang="pl-PL" dirty="0"/>
              <a:t> ma preferencji ręki? </a:t>
            </a:r>
          </a:p>
          <a:p>
            <a:r>
              <a:rPr lang="pl-PL" dirty="0"/>
              <a:t>5. Trzeba mu przypominać o przytrzymywaniu kartki podczas pisania? TAK? NIE </a:t>
            </a:r>
          </a:p>
          <a:p>
            <a:r>
              <a:rPr lang="pl-PL" dirty="0"/>
              <a:t>6. Długo uczyło się wiązać sznurowadła? TAK? NIE</a:t>
            </a:r>
          </a:p>
          <a:p>
            <a:endParaRPr lang="pl-PL" dirty="0"/>
          </a:p>
        </p:txBody>
      </p:sp>
    </p:spTree>
    <p:extLst>
      <p:ext uri="{BB962C8B-B14F-4D97-AF65-F5344CB8AC3E}">
        <p14:creationId xmlns:p14="http://schemas.microsoft.com/office/powerpoint/2010/main" xmlns="" val="16159847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132856"/>
            <a:ext cx="7408333" cy="4176464"/>
          </a:xfrm>
        </p:spPr>
        <p:txBody>
          <a:bodyPr>
            <a:normAutofit/>
          </a:bodyPr>
          <a:lstStyle/>
          <a:p>
            <a:r>
              <a:rPr lang="pl-PL" dirty="0"/>
              <a:t>IV NAPIĘCIE MIĘŚNIOWE </a:t>
            </a:r>
          </a:p>
          <a:p>
            <a:r>
              <a:rPr lang="pl-PL" dirty="0"/>
              <a:t>1. Wydaje się zbyt mocno napięte, sztywne? TAK? NIE </a:t>
            </a:r>
          </a:p>
          <a:p>
            <a:r>
              <a:rPr lang="pl-PL" dirty="0"/>
              <a:t>2. Wydaje się być zbyt mocno rozluźnione, mieć obniżone napięcie? TAK? NIE </a:t>
            </a:r>
          </a:p>
          <a:p>
            <a:r>
              <a:rPr lang="pl-PL" dirty="0"/>
              <a:t> 3. Nieprawidłowo siedzi lub stoi? TAK? NIE </a:t>
            </a:r>
          </a:p>
          <a:p>
            <a:r>
              <a:rPr lang="pl-PL" dirty="0"/>
              <a:t>4. Chwyta przedmioty zbyt delikatnie? TAK? NIE </a:t>
            </a:r>
          </a:p>
          <a:p>
            <a:r>
              <a:rPr lang="pl-PL" dirty="0"/>
              <a:t>5. Chwyta przedmioty zbyt mocno? TAK? NIE </a:t>
            </a:r>
          </a:p>
          <a:p>
            <a:r>
              <a:rPr lang="pl-PL" dirty="0"/>
              <a:t>6. Szybko się męczy? TAK? NIE </a:t>
            </a:r>
          </a:p>
          <a:p>
            <a:endParaRPr lang="pl-PL" dirty="0"/>
          </a:p>
        </p:txBody>
      </p:sp>
    </p:spTree>
    <p:extLst>
      <p:ext uri="{BB962C8B-B14F-4D97-AF65-F5344CB8AC3E}">
        <p14:creationId xmlns:p14="http://schemas.microsoft.com/office/powerpoint/2010/main" xmlns="" val="1361148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sz="4400" b="1" dirty="0"/>
              <a:t>TERAPIA, ZAŁOŻENIA, CELE, ZASADY, ĆWICZENIA</a:t>
            </a:r>
            <a:endParaRPr lang="pl-PL" sz="4400" dirty="0"/>
          </a:p>
        </p:txBody>
      </p:sp>
      <p:sp>
        <p:nvSpPr>
          <p:cNvPr id="2" name="Tytuł 1"/>
          <p:cNvSpPr>
            <a:spLocks noGrp="1"/>
          </p:cNvSpPr>
          <p:nvPr>
            <p:ph type="title"/>
          </p:nvPr>
        </p:nvSpPr>
        <p:spPr/>
        <p:txBody>
          <a:bodyPr/>
          <a:lstStyle/>
          <a:p>
            <a:r>
              <a:rPr lang="pl-PL" b="1" dirty="0"/>
              <a:t>INTEGRACJA SENSORYCZNA</a:t>
            </a:r>
            <a:endParaRPr lang="pl-PL" dirty="0"/>
          </a:p>
        </p:txBody>
      </p:sp>
    </p:spTree>
    <p:extLst>
      <p:ext uri="{BB962C8B-B14F-4D97-AF65-F5344CB8AC3E}">
        <p14:creationId xmlns:p14="http://schemas.microsoft.com/office/powerpoint/2010/main" xmlns="" val="20968388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980728"/>
            <a:ext cx="7408333" cy="5145435"/>
          </a:xfrm>
        </p:spPr>
        <p:txBody>
          <a:bodyPr>
            <a:normAutofit fontScale="92500" lnSpcReduction="10000"/>
          </a:bodyPr>
          <a:lstStyle/>
          <a:p>
            <a:r>
              <a:rPr lang="pl-PL" dirty="0"/>
              <a:t>V SŁUCH </a:t>
            </a:r>
          </a:p>
          <a:p>
            <a:r>
              <a:rPr lang="pl-PL" dirty="0"/>
              <a:t>1. Boi się okazuje niepokój słysząc głośne dźwięki? TAK? NIE </a:t>
            </a:r>
          </a:p>
          <a:p>
            <a:r>
              <a:rPr lang="pl-PL" dirty="0"/>
              <a:t>2. Staje się nadmiernie pobudzone w głośnych miejscach? TAK? NIE </a:t>
            </a:r>
          </a:p>
          <a:p>
            <a:r>
              <a:rPr lang="pl-PL" dirty="0"/>
              <a:t>3. Ma trudności ze skupieniem uwagi, jeśli w tle słychać dźwięki? TAK? NIE </a:t>
            </a:r>
          </a:p>
          <a:p>
            <a:r>
              <a:rPr lang="pl-PL" dirty="0"/>
              <a:t>4. Często wydaje głośne dźwięki, głośnio mówi? TAK? NIE </a:t>
            </a:r>
          </a:p>
          <a:p>
            <a:r>
              <a:rPr lang="pl-PL" dirty="0"/>
              <a:t>5. Często powtarza dźwięki lub słowa? TAK? NIE </a:t>
            </a:r>
          </a:p>
          <a:p>
            <a:r>
              <a:rPr lang="pl-PL" dirty="0"/>
              <a:t>6. Ma trudności ze zrozumieniem poleceń słownych? TAK? NIE </a:t>
            </a:r>
          </a:p>
          <a:p>
            <a:r>
              <a:rPr lang="pl-PL" dirty="0"/>
              <a:t>7. wymaga kilkukrotnego powtórzenia polecenia? TAK? NIE </a:t>
            </a:r>
          </a:p>
          <a:p>
            <a:r>
              <a:rPr lang="pl-PL" dirty="0"/>
              <a:t>8. Myli słowa o podobnym brzmieniu </a:t>
            </a:r>
            <a:r>
              <a:rPr lang="pl-PL" dirty="0" err="1"/>
              <a:t>np.bułka</a:t>
            </a:r>
            <a:r>
              <a:rPr lang="pl-PL" dirty="0"/>
              <a:t>/półka? TAK? NIE </a:t>
            </a:r>
          </a:p>
          <a:p>
            <a:r>
              <a:rPr lang="pl-PL" dirty="0"/>
              <a:t>9. Gubi niektóre dźwięki? TAK? NIE </a:t>
            </a:r>
          </a:p>
          <a:p>
            <a:endParaRPr lang="pl-PL" dirty="0"/>
          </a:p>
        </p:txBody>
      </p:sp>
    </p:spTree>
    <p:extLst>
      <p:ext uri="{BB962C8B-B14F-4D97-AF65-F5344CB8AC3E}">
        <p14:creationId xmlns:p14="http://schemas.microsoft.com/office/powerpoint/2010/main" xmlns="" val="13444188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908720"/>
            <a:ext cx="7408333" cy="5217443"/>
          </a:xfrm>
        </p:spPr>
        <p:txBody>
          <a:bodyPr>
            <a:normAutofit fontScale="85000" lnSpcReduction="20000"/>
          </a:bodyPr>
          <a:lstStyle/>
          <a:p>
            <a:r>
              <a:rPr lang="pl-PL" dirty="0"/>
              <a:t>VI WZROK </a:t>
            </a:r>
          </a:p>
          <a:p>
            <a:r>
              <a:rPr lang="pl-PL" dirty="0"/>
              <a:t>1. Wydaje się wrażliwe na światło lub mrok lub przytłumione światło TAK? NIE w pomieszczeniu? 2. Ma trudności z rozróżnianiem kolorów kształtów? TAK? NIE </a:t>
            </a:r>
          </a:p>
          <a:p>
            <a:r>
              <a:rPr lang="pl-PL" dirty="0"/>
              <a:t>3. Ma trudności z utrzymaniem wzroku na przedmiocie? TAK? NIE </a:t>
            </a:r>
          </a:p>
          <a:p>
            <a:r>
              <a:rPr lang="pl-PL" dirty="0"/>
              <a:t>4. Ma trudności z podążaniem wzrokiem (śledzeniem) za przedmiotem TAK? NIE lubi gubi miejsce podczas czytania/pisania? </a:t>
            </a:r>
          </a:p>
          <a:p>
            <a:r>
              <a:rPr lang="pl-PL" dirty="0"/>
              <a:t>5. Często skarży się na ból głowy podczas lub po czytaniu? TAK? NIE </a:t>
            </a:r>
          </a:p>
          <a:p>
            <a:r>
              <a:rPr lang="pl-PL" dirty="0"/>
              <a:t>6. Staje się podekscytowane/ pobudzone w miejscach jasno i kolorowo TAK? NIE oświetlonych lub podczas oglądania TV? </a:t>
            </a:r>
          </a:p>
          <a:p>
            <a:r>
              <a:rPr lang="pl-PL" dirty="0"/>
              <a:t>7. Nie lubi zasłaniania oczu? TAK? NIE </a:t>
            </a:r>
          </a:p>
          <a:p>
            <a:r>
              <a:rPr lang="pl-PL" dirty="0"/>
              <a:t>8. Myli litery lub cyfry (lustrzane odbicie 41/14) lub słowa (sok/kos)? TAK? NIE </a:t>
            </a:r>
          </a:p>
          <a:p>
            <a:r>
              <a:rPr lang="pl-PL" dirty="0"/>
              <a:t>9. Ma trudności ze zrozumieniem instrukcji na piśmie? TAK? NIE </a:t>
            </a:r>
          </a:p>
          <a:p>
            <a:r>
              <a:rPr lang="pl-PL" dirty="0"/>
              <a:t>10. Ma trudności z przepisywaniem z tablicy, książki? TAK? NIE </a:t>
            </a:r>
          </a:p>
          <a:p>
            <a:r>
              <a:rPr lang="pl-PL" dirty="0"/>
              <a:t>11. Nie lubi układanek (puzzle)? TAK? NIE </a:t>
            </a:r>
          </a:p>
          <a:p>
            <a:endParaRPr lang="pl-PL" dirty="0"/>
          </a:p>
        </p:txBody>
      </p:sp>
    </p:spTree>
    <p:extLst>
      <p:ext uri="{BB962C8B-B14F-4D97-AF65-F5344CB8AC3E}">
        <p14:creationId xmlns:p14="http://schemas.microsoft.com/office/powerpoint/2010/main" xmlns="" val="37857017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420888"/>
            <a:ext cx="7408333" cy="3960440"/>
          </a:xfrm>
        </p:spPr>
        <p:txBody>
          <a:bodyPr/>
          <a:lstStyle/>
          <a:p>
            <a:r>
              <a:rPr lang="pl-PL" dirty="0"/>
              <a:t>VII WĘCH</a:t>
            </a:r>
          </a:p>
          <a:p>
            <a:r>
              <a:rPr lang="pl-PL" dirty="0"/>
              <a:t> 1. Jest bardzo wrażliwe na niektóre zapachy? TAK? NIE </a:t>
            </a:r>
          </a:p>
          <a:p>
            <a:r>
              <a:rPr lang="pl-PL" dirty="0"/>
              <a:t>2. Ignoruje nieprzyjemne zapachy? TAK? NIE</a:t>
            </a:r>
          </a:p>
          <a:p>
            <a:r>
              <a:rPr lang="pl-PL" dirty="0"/>
              <a:t> 3. Ma trudności z rozróżnieniem zapachów? TAK? NIE </a:t>
            </a:r>
          </a:p>
          <a:p>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26959114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1988840"/>
            <a:ext cx="7408333" cy="4320480"/>
          </a:xfrm>
        </p:spPr>
        <p:txBody>
          <a:bodyPr>
            <a:normAutofit/>
          </a:bodyPr>
          <a:lstStyle/>
          <a:p>
            <a:r>
              <a:rPr lang="pl-PL" dirty="0"/>
              <a:t>VIII ZACHOWANIA, UWAGA</a:t>
            </a:r>
          </a:p>
          <a:p>
            <a:r>
              <a:rPr lang="pl-PL" dirty="0"/>
              <a:t> 1. Jest nadruchliwe, nadpobudliwe? TAK? NIE</a:t>
            </a:r>
          </a:p>
          <a:p>
            <a:r>
              <a:rPr lang="pl-PL" dirty="0"/>
              <a:t> 2. Jest impulsywne, często odpowiada zanim usłyszy polecenie? TAK? NIE</a:t>
            </a:r>
          </a:p>
          <a:p>
            <a:r>
              <a:rPr lang="pl-PL" dirty="0"/>
              <a:t> 3. Ma trudności z organizowaniem sobie zabawy? TAK? NIE </a:t>
            </a:r>
          </a:p>
          <a:p>
            <a:r>
              <a:rPr lang="pl-PL" dirty="0"/>
              <a:t>4. Woli bawić się z dorosłymi niż z rówieśnikami? TAK? NIE</a:t>
            </a:r>
          </a:p>
          <a:p>
            <a:r>
              <a:rPr lang="pl-PL" dirty="0"/>
              <a:t> 5. Bywa agresywne? TAK? NIE</a:t>
            </a:r>
          </a:p>
          <a:p>
            <a:endParaRPr lang="pl-PL" dirty="0"/>
          </a:p>
        </p:txBody>
      </p:sp>
    </p:spTree>
    <p:extLst>
      <p:ext uri="{BB962C8B-B14F-4D97-AF65-F5344CB8AC3E}">
        <p14:creationId xmlns:p14="http://schemas.microsoft.com/office/powerpoint/2010/main" xmlns="" val="2174388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755576" y="2420888"/>
            <a:ext cx="7408333" cy="5289451"/>
          </a:xfrm>
        </p:spPr>
        <p:txBody>
          <a:bodyPr/>
          <a:lstStyle/>
          <a:p>
            <a:r>
              <a:rPr lang="pl-PL" dirty="0"/>
              <a:t>10 KARTA ZAJĘĆ TERAPII SI</a:t>
            </a:r>
          </a:p>
          <a:p>
            <a:r>
              <a:rPr lang="pl-PL" dirty="0"/>
              <a:t>Imię nazwisko dziecka: Data obserwacji: Stymulacja poprawiająca modulację, różnicowanie sensoryczne DOTYK AKTYWNOŚCI +/- UWAGI RUCH I RÓWNOWAGA KOORDYNACJA NAPIĘCIE MIĘŚNIOWE SŁUCH WZROK WĘCH ZACHOWANIA, UWAGA Komponenty posturalne Stymulacja Aktywności +/- Uwagi WPROST/ZGIĘCIE ROTACJA 10</a:t>
            </a:r>
          </a:p>
          <a:p>
            <a:endParaRPr lang="pl-PL" dirty="0"/>
          </a:p>
        </p:txBody>
      </p:sp>
    </p:spTree>
    <p:extLst>
      <p:ext uri="{BB962C8B-B14F-4D97-AF65-F5344CB8AC3E}">
        <p14:creationId xmlns:p14="http://schemas.microsoft.com/office/powerpoint/2010/main" xmlns="" val="4858591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276872"/>
            <a:ext cx="7408333" cy="3849291"/>
          </a:xfrm>
        </p:spPr>
        <p:txBody>
          <a:bodyPr>
            <a:normAutofit/>
          </a:bodyPr>
          <a:lstStyle/>
          <a:p>
            <a:r>
              <a:rPr lang="pl-PL" dirty="0"/>
              <a:t>11 PRZEKRACZANIE LINII ŚRODKOWEJ CIAŁA PRZENOSZENIE CIĘŻARU CIAŁA siad/czworaki/klęk/stanie </a:t>
            </a:r>
          </a:p>
          <a:p>
            <a:r>
              <a:rPr lang="pl-PL" dirty="0"/>
              <a:t>WYIZOLOWANE RUCHY CIAŁA /GŁOWY/OCZU/DŁONI/PALCÓW PERCEPCJA CIAŁA OBUSTRONNA INTEGRACJA I KOORDYNACJA SEKWENCYJNOŚĆ NAŚLADOWNICTWO POZYCJI/ RUCHU MAŁA MOTORYKA </a:t>
            </a:r>
            <a:r>
              <a:rPr lang="pl-PL" dirty="0" err="1"/>
              <a:t>MOTORYKA</a:t>
            </a:r>
            <a:r>
              <a:rPr lang="pl-PL" dirty="0"/>
              <a:t> ORALNA ZNAJOMOŚĆ PRAWA/LEWA</a:t>
            </a:r>
          </a:p>
          <a:p>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35452586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1844824"/>
            <a:ext cx="7408333" cy="4392488"/>
          </a:xfrm>
        </p:spPr>
        <p:txBody>
          <a:bodyPr>
            <a:normAutofit/>
          </a:bodyPr>
          <a:lstStyle/>
          <a:p>
            <a:r>
              <a:rPr lang="pl-PL" dirty="0"/>
              <a:t>12 Podsumowując CELEM TERAPII jest POPRAWA JAKOŚCI ŻYCIA DZIECKA!!!!!!!!</a:t>
            </a:r>
          </a:p>
          <a:p>
            <a:r>
              <a:rPr lang="pl-PL" dirty="0"/>
              <a:t> PRACA czytanie, szkoła, </a:t>
            </a:r>
            <a:r>
              <a:rPr lang="pl-PL" dirty="0" err="1"/>
              <a:t>przedszkole,zajęcia</a:t>
            </a:r>
            <a:r>
              <a:rPr lang="pl-PL" dirty="0"/>
              <a:t> stolikowe, odrabianie lekcji, </a:t>
            </a:r>
          </a:p>
          <a:p>
            <a:r>
              <a:rPr lang="pl-PL" dirty="0"/>
              <a:t>ZABAWA przyjęcia </a:t>
            </a:r>
            <a:r>
              <a:rPr lang="pl-PL" dirty="0" err="1"/>
              <a:t>urodzinowe,spotkania</a:t>
            </a:r>
            <a:r>
              <a:rPr lang="pl-PL" dirty="0"/>
              <a:t> z kolegami, zabawy na palcu zabaw, według zainteresowań </a:t>
            </a:r>
          </a:p>
          <a:p>
            <a:r>
              <a:rPr lang="pl-PL" dirty="0"/>
              <a:t>AKTYWNOŚCI DNIA CODZIENNEGO posiłek, sen, toaleta ubieranie się</a:t>
            </a:r>
          </a:p>
          <a:p>
            <a:r>
              <a:rPr lang="pl-PL" dirty="0"/>
              <a:t> NAUCZYCIEL INNI SPECJALIŚCI DZIECKO RODZINA TERAPEUTA SI 12</a:t>
            </a:r>
          </a:p>
          <a:p>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26522963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1844824"/>
            <a:ext cx="7408333" cy="4392488"/>
          </a:xfrm>
        </p:spPr>
        <p:txBody>
          <a:bodyPr>
            <a:normAutofit fontScale="92500"/>
          </a:bodyPr>
          <a:lstStyle/>
          <a:p>
            <a:r>
              <a:rPr lang="pl-PL" dirty="0"/>
              <a:t>13 Wykorzystanie symboli AAC w Sali Terapeutycznej Integracji Sensorycznej </a:t>
            </a:r>
          </a:p>
          <a:p>
            <a:r>
              <a:rPr lang="pl-PL" dirty="0"/>
              <a:t>1. Sala Integracji Sensorycznej oznaczona jest symbolem PCS Taki sam symbol znajduje się w Sali przedszkolnej. Przed wyjściem na zajęcia dziecko zabiera ze sobą symbol i umieszcza go przed wejściem do sali terapeutycznej SI.</a:t>
            </a:r>
          </a:p>
          <a:p>
            <a:r>
              <a:rPr lang="pl-PL" dirty="0"/>
              <a:t> 2. W sali znajduje się plan pracy dla każdego dziecka oznaczony symbolami, zdjęciami sprzętu rehabilitacyjnego, ułożone w takiej kolejności, w jakiej będą wykonywane ćwiczenia podczas zajęć. Po każdym wykonanym zadaniu dziecko odczepia symbol z planu. Oznakowanie sprzętu zdjęcia np.: 13</a:t>
            </a:r>
          </a:p>
          <a:p>
            <a:endParaRPr lang="pl-PL" dirty="0"/>
          </a:p>
        </p:txBody>
      </p:sp>
    </p:spTree>
    <p:extLst>
      <p:ext uri="{BB962C8B-B14F-4D97-AF65-F5344CB8AC3E}">
        <p14:creationId xmlns:p14="http://schemas.microsoft.com/office/powerpoint/2010/main" xmlns="" val="26504453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sz="3200" dirty="0"/>
              <a:t>14 Na zajęciach terapeutycznych korzysta się z kilku podstawowych piktogramów oraz gestów MAKATON: Inne symbole stosowane są w zależności od potrzeb oraz tematyki zajęć. </a:t>
            </a:r>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33738126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27584" y="2196069"/>
            <a:ext cx="7408333" cy="4641379"/>
          </a:xfrm>
        </p:spPr>
        <p:txBody>
          <a:bodyPr/>
          <a:lstStyle/>
          <a:p>
            <a:r>
              <a:rPr lang="pl-PL" dirty="0" smtClean="0"/>
              <a:t>WYPOSAŻENIE </a:t>
            </a:r>
            <a:r>
              <a:rPr lang="pl-PL" dirty="0"/>
              <a:t>SALI TERAPEUTYCZNEJ INTEGRACJI SENSORYCZNEJ OPIS SPRZĘTU I ZASTOSOWANIE Zasady bezpieczeństwa i asekuracji dziecka na sprzęcie podwieszanym, z ruchomym, niestabilnym podłożem odpowiednia wysokość, aby dziecko nogami, stopami dotykało podłoża. Na podłodze pod sprzętem rozłożone materace. Asekuracja dziecka ze słabą równowagą terapeuta siedzi z tyłu np. na wałku dociążając wałek.</a:t>
            </a:r>
          </a:p>
          <a:p>
            <a:endParaRPr lang="pl-PL" dirty="0"/>
          </a:p>
        </p:txBody>
      </p:sp>
    </p:spTree>
    <p:extLst>
      <p:ext uri="{BB962C8B-B14F-4D97-AF65-F5344CB8AC3E}">
        <p14:creationId xmlns:p14="http://schemas.microsoft.com/office/powerpoint/2010/main" xmlns="" val="247775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a:p>
        </p:txBody>
      </p:sp>
      <p:sp>
        <p:nvSpPr>
          <p:cNvPr id="3" name="Tytuł 2"/>
          <p:cNvSpPr>
            <a:spLocks noGrp="1"/>
          </p:cNvSpPr>
          <p:nvPr>
            <p:ph type="title"/>
          </p:nvPr>
        </p:nvSpPr>
        <p:spPr/>
        <p:txBody>
          <a:bodyPr/>
          <a:lstStyle/>
          <a:p>
            <a:endParaRPr lang="pl-PL" dirty="0"/>
          </a:p>
        </p:txBody>
      </p:sp>
    </p:spTree>
    <p:extLst>
      <p:ext uri="{BB962C8B-B14F-4D97-AF65-F5344CB8AC3E}">
        <p14:creationId xmlns:p14="http://schemas.microsoft.com/office/powerpoint/2010/main" xmlns="" val="31850503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564904"/>
            <a:ext cx="7408333" cy="3561259"/>
          </a:xfrm>
        </p:spPr>
        <p:txBody>
          <a:bodyPr>
            <a:normAutofit fontScale="92500" lnSpcReduction="20000"/>
          </a:bodyPr>
          <a:lstStyle/>
          <a:p>
            <a:r>
              <a:rPr lang="pl-PL" dirty="0"/>
              <a:t>Huśtawka terapeutyczna typu "</a:t>
            </a:r>
            <a:r>
              <a:rPr lang="pl-PL" dirty="0" smtClean="0"/>
              <a:t>Platforma„</a:t>
            </a:r>
          </a:p>
          <a:p>
            <a:r>
              <a:rPr lang="pl-PL" dirty="0"/>
              <a:t>Huśtawka terapeutyczna typu "Konik kwadratowy" </a:t>
            </a:r>
            <a:endParaRPr lang="pl-PL" dirty="0" smtClean="0"/>
          </a:p>
          <a:p>
            <a:r>
              <a:rPr lang="pl-PL" dirty="0"/>
              <a:t>Huśtawka terapeutyczna typu "Konik okrągły" </a:t>
            </a:r>
            <a:endParaRPr lang="pl-PL" dirty="0" smtClean="0"/>
          </a:p>
          <a:p>
            <a:r>
              <a:rPr lang="pl-PL" dirty="0"/>
              <a:t>Helikopter [uprząż terapeutyczna] </a:t>
            </a:r>
            <a:endParaRPr lang="pl-PL" dirty="0" smtClean="0"/>
          </a:p>
          <a:p>
            <a:r>
              <a:rPr lang="pl-PL" dirty="0"/>
              <a:t>brezent. Dodatkowa stymulacja </a:t>
            </a:r>
            <a:r>
              <a:rPr lang="pl-PL" dirty="0" smtClean="0"/>
              <a:t>dotykowa</a:t>
            </a:r>
          </a:p>
          <a:p>
            <a:r>
              <a:rPr lang="pl-PL" dirty="0"/>
              <a:t>"Grzybek" Służy do stymulacji przedsionka i pozycji </a:t>
            </a:r>
            <a:r>
              <a:rPr lang="pl-PL" dirty="0" smtClean="0"/>
              <a:t>zgięciowej</a:t>
            </a:r>
          </a:p>
          <a:p>
            <a:r>
              <a:rPr lang="pl-PL" dirty="0"/>
              <a:t>Huśtawka terapeutyczna typu "Parówka" </a:t>
            </a:r>
            <a:endParaRPr lang="pl-PL" dirty="0" smtClean="0"/>
          </a:p>
          <a:p>
            <a:r>
              <a:rPr lang="pl-PL" dirty="0"/>
              <a:t>Deskorolka terapeutyczna - trapezowa </a:t>
            </a:r>
            <a:endParaRPr lang="pl-PL" dirty="0" smtClean="0"/>
          </a:p>
          <a:p>
            <a:r>
              <a:rPr lang="pl-PL" dirty="0"/>
              <a:t>Deskorolka okrągła Deskorolka o kształcie koła</a:t>
            </a:r>
          </a:p>
        </p:txBody>
      </p:sp>
      <p:sp>
        <p:nvSpPr>
          <p:cNvPr id="3" name="Tytuł 2"/>
          <p:cNvSpPr>
            <a:spLocks noGrp="1"/>
          </p:cNvSpPr>
          <p:nvPr>
            <p:ph type="title"/>
          </p:nvPr>
        </p:nvSpPr>
        <p:spPr/>
        <p:txBody>
          <a:bodyPr/>
          <a:lstStyle/>
          <a:p>
            <a:r>
              <a:rPr lang="pl-PL" dirty="0" smtClean="0"/>
              <a:t>ELEMENTY WYPOSAŻENIA</a:t>
            </a:r>
            <a:endParaRPr lang="pl-PL" dirty="0"/>
          </a:p>
        </p:txBody>
      </p:sp>
    </p:spTree>
    <p:extLst>
      <p:ext uri="{BB962C8B-B14F-4D97-AF65-F5344CB8AC3E}">
        <p14:creationId xmlns:p14="http://schemas.microsoft.com/office/powerpoint/2010/main" xmlns="" val="2572737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99592" y="2420888"/>
            <a:ext cx="7408333" cy="3450696"/>
          </a:xfrm>
        </p:spPr>
        <p:txBody>
          <a:bodyPr>
            <a:normAutofit fontScale="92500" lnSpcReduction="10000"/>
          </a:bodyPr>
          <a:lstStyle/>
          <a:p>
            <a:r>
              <a:rPr lang="pl-PL" sz="3600" dirty="0" smtClean="0"/>
              <a:t>Zaburzenia w procesie integracji sensorycznej rozpoznaje się w: </a:t>
            </a:r>
          </a:p>
          <a:p>
            <a:endParaRPr lang="pl-PL" sz="3600" dirty="0" smtClean="0"/>
          </a:p>
          <a:p>
            <a:pPr>
              <a:buFont typeface="Arial" panose="020B0604020202020204" pitchFamily="34" charset="0"/>
              <a:buChar char="•"/>
            </a:pPr>
            <a:r>
              <a:rPr lang="pl-PL" sz="3600" dirty="0" smtClean="0"/>
              <a:t>Autyzmie </a:t>
            </a:r>
          </a:p>
          <a:p>
            <a:pPr>
              <a:buFont typeface="Arial" panose="020B0604020202020204" pitchFamily="34" charset="0"/>
              <a:buChar char="•"/>
            </a:pPr>
            <a:r>
              <a:rPr lang="pl-PL" sz="3600" dirty="0" smtClean="0"/>
              <a:t>Zespole Aspergera </a:t>
            </a:r>
          </a:p>
          <a:p>
            <a:pPr>
              <a:buFont typeface="Arial" panose="020B0604020202020204" pitchFamily="34" charset="0"/>
              <a:buChar char="•"/>
            </a:pPr>
            <a:r>
              <a:rPr lang="pl-PL" sz="3600" dirty="0" smtClean="0"/>
              <a:t>Dziecięcym porażeniu mózgowym </a:t>
            </a:r>
            <a:endParaRPr lang="pl-PL" sz="3600"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2822359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r>
              <a:rPr lang="pl-PL" sz="3600" dirty="0"/>
              <a:t>Koncepcję integracji sensorycznej, jej zaburzeń oraz terapii opracowała w drugiej połowie ubiegłego stulecia amerykańska psycholog i terapeutka zajęciowa, Anna Jean </a:t>
            </a:r>
            <a:r>
              <a:rPr lang="pl-PL" sz="3600" dirty="0" err="1"/>
              <a:t>Ayre</a:t>
            </a:r>
            <a:r>
              <a:rPr lang="pl-PL" sz="3600" dirty="0"/>
              <a:t>.</a:t>
            </a:r>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3804776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564904"/>
            <a:ext cx="7408333" cy="3561259"/>
          </a:xfrm>
        </p:spPr>
        <p:txBody>
          <a:bodyPr>
            <a:normAutofit fontScale="92500"/>
          </a:bodyPr>
          <a:lstStyle/>
          <a:p>
            <a:r>
              <a:rPr lang="pl-PL" dirty="0"/>
              <a:t> </a:t>
            </a:r>
            <a:r>
              <a:rPr lang="pl-PL" b="1" dirty="0"/>
              <a:t>Integracja Sensoryczna SI to metoda uczenia się poprzez zmysły.</a:t>
            </a:r>
            <a:r>
              <a:rPr lang="pl-PL" dirty="0"/>
              <a:t> Rozwijamy się i uczymy poprzez bodźce, które docierają do naszego ciała, właśnie dzięki narządom zmysłów. Zmysły dostarczają informacji o fizycznej kondycji naszego ciała i otoczenia wokół nas. Jest to nie tylko pięć najbardziej znanych zmysłów ( wzrok, dotyk, słuch, smak i węch), ale również </a:t>
            </a:r>
          </a:p>
          <a:p>
            <a:r>
              <a:rPr lang="pl-PL" b="1" dirty="0" err="1"/>
              <a:t>propriocepcja</a:t>
            </a:r>
            <a:r>
              <a:rPr lang="pl-PL" b="1" dirty="0"/>
              <a:t> (inaczej czucie głębokie zmysł informujący mózg o położeniu ciała i jego ruchach) oraz układ przedsionkowy (zmysł równowagi). </a:t>
            </a:r>
            <a:endParaRPr lang="pl-PL" dirty="0"/>
          </a:p>
          <a:p>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xmlns="" val="1418419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872067" y="2564904"/>
            <a:ext cx="7408333" cy="3816424"/>
          </a:xfrm>
        </p:spPr>
        <p:txBody>
          <a:bodyPr>
            <a:normAutofit/>
          </a:bodyPr>
          <a:lstStyle/>
          <a:p>
            <a:r>
              <a:rPr lang="pl-PL" dirty="0"/>
              <a:t>Integracja sensoryczna to zjawisko zachodzące w ośrodkowym układzie nerwowym. Polega na interpretacji, organizacji i integracji bodźców zmysłowych odbieranych z organizmu i środowiska. W efekcie tego procesu układ nerwowy podejmuje decyzje, które bodźce zignorować, na których się skoncentrować, na które odpowiedzieć. Następnie uruchamia adekwatną reakcję. Dzięki temu możemy skutecznie funkcjonować w zmiennych warunkach sytuacyjnych.</a:t>
            </a:r>
          </a:p>
          <a:p>
            <a:endParaRPr lang="pl-PL" dirty="0"/>
          </a:p>
        </p:txBody>
      </p:sp>
      <p:sp>
        <p:nvSpPr>
          <p:cNvPr id="3" name="Tytuł 2"/>
          <p:cNvSpPr>
            <a:spLocks noGrp="1"/>
          </p:cNvSpPr>
          <p:nvPr>
            <p:ph type="title"/>
          </p:nvPr>
        </p:nvSpPr>
        <p:spPr>
          <a:xfrm>
            <a:off x="395536" y="548680"/>
            <a:ext cx="8229600" cy="1252728"/>
          </a:xfrm>
        </p:spPr>
        <p:txBody>
          <a:bodyPr>
            <a:normAutofit fontScale="90000"/>
          </a:bodyPr>
          <a:lstStyle/>
          <a:p>
            <a:r>
              <a:rPr lang="pl-PL" b="1" dirty="0"/>
              <a:t>INTEGRACJA SENSORYCZNA I JEJ ZABURZENIA</a:t>
            </a:r>
            <a:r>
              <a:rPr lang="pl-PL" dirty="0"/>
              <a:t/>
            </a:r>
            <a:br>
              <a:rPr lang="pl-PL" dirty="0"/>
            </a:br>
            <a:endParaRPr lang="pl-PL" dirty="0"/>
          </a:p>
        </p:txBody>
      </p:sp>
    </p:spTree>
    <p:extLst>
      <p:ext uri="{BB962C8B-B14F-4D97-AF65-F5344CB8AC3E}">
        <p14:creationId xmlns:p14="http://schemas.microsoft.com/office/powerpoint/2010/main" xmlns="" val="2302105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ształt fali">
  <a:themeElements>
    <a:clrScheme name="Kształt fal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Kształt fal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ształt fal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1147</TotalTime>
  <Words>3475</Words>
  <Application>Microsoft Office PowerPoint</Application>
  <PresentationFormat>Pokaz na ekranie (4:3)</PresentationFormat>
  <Paragraphs>258</Paragraphs>
  <Slides>50</Slides>
  <Notes>0</Notes>
  <HiddenSlides>0</HiddenSlides>
  <MMClips>0</MMClips>
  <ScaleCrop>false</ScaleCrop>
  <HeadingPairs>
    <vt:vector size="4" baseType="variant">
      <vt:variant>
        <vt:lpstr>Motyw</vt:lpstr>
      </vt:variant>
      <vt:variant>
        <vt:i4>1</vt:i4>
      </vt:variant>
      <vt:variant>
        <vt:lpstr>Tytuły slajdów</vt:lpstr>
      </vt:variant>
      <vt:variant>
        <vt:i4>50</vt:i4>
      </vt:variant>
    </vt:vector>
  </HeadingPairs>
  <TitlesOfParts>
    <vt:vector size="51" baseType="lpstr">
      <vt:lpstr>Kształt fali</vt:lpstr>
      <vt:lpstr>DOGOTERAPIA  </vt:lpstr>
      <vt:lpstr>ZASTOSOWANIE choroby somatyczne i choroby neuropsychiatryczne</vt:lpstr>
      <vt:lpstr>Slajd 3</vt:lpstr>
      <vt:lpstr>INTEGRACJA SENSORYCZNA</vt:lpstr>
      <vt:lpstr>Slajd 5</vt:lpstr>
      <vt:lpstr>Slajd 6</vt:lpstr>
      <vt:lpstr>Slajd 7</vt:lpstr>
      <vt:lpstr>Slajd 8</vt:lpstr>
      <vt:lpstr>INTEGRACJA SENSORYCZNA I JEJ ZABURZENIA </vt:lpstr>
      <vt:lpstr>Slajd 10</vt:lpstr>
      <vt:lpstr>Istnieje szereg objawów, które mogą wskazywać, że potrzebna jest interwencja terapeuty z zakresu integracji sensorycznej. Są to m.in.: </vt:lpstr>
      <vt:lpstr>Slajd 12</vt:lpstr>
      <vt:lpstr>Przykłady objawów, które mogą wystąpić przy nieprawidłowym procesie integracji sensorycznej: </vt:lpstr>
      <vt:lpstr>Slajd 14</vt:lpstr>
      <vt:lpstr>DIAGNOZA I INDYWIDUALNY PROGRAM TERAPII INTEGRACJI SENSORYCZNEJ </vt:lpstr>
      <vt:lpstr>Slajd 16</vt:lpstr>
      <vt:lpstr>Diagnozę, a następnie korekcję zaburzeń integracji sensorycznej przeprowadza wykwalifikowany terapeuta. </vt:lpstr>
      <vt:lpstr>Slajd 18</vt:lpstr>
      <vt:lpstr> TERAPIA INTEGRACJI SENSORYCZNEJ – ZAŁOŻENIA</vt:lpstr>
      <vt:lpstr>CELE TERAPII INTEGRACJI SENSORYCZNEJ </vt:lpstr>
      <vt:lpstr>Metoda nadaje się do wykorzystania we wszystkich przypadkach, w których rozpoznaje się zaburzenia w procesie integracji sensorycznej, a w szczególności przy:</vt:lpstr>
      <vt:lpstr>ZASADY OBOWIĄZUJĄCE W TERAPII INTEGRACJI SENSORYCZNEJ </vt:lpstr>
      <vt:lpstr>JAK WYGLĄDAJĄ ZAJĘCIA TERAPII INTEGRACJI SENSORYCZNEJ? </vt:lpstr>
      <vt:lpstr>Oto przykłady zabaw i ćwiczeń stosowanych podczas zajęć terapii integracji sensorycznej: </vt:lpstr>
      <vt:lpstr>Slajd 25</vt:lpstr>
      <vt:lpstr>EFEKTYWNOŚĆ TERAPII ZABURZEŃ INTEGRACJI SENSORYCZNEJ </vt:lpstr>
      <vt:lpstr>W literaturze przedmiotu wskazuje się na następujące zauważalne skutki omawianej terapii: </vt:lpstr>
      <vt:lpstr>SZTUKA TERAPII </vt:lpstr>
      <vt:lpstr>GŁÓWNE ZASADY TERAPII ZABURZEŃ PROCESÓW SENSORYCZNYCH  </vt:lpstr>
      <vt:lpstr>TERAPIA – jak prowadzić zajęcia </vt:lpstr>
      <vt:lpstr>Slajd 31</vt:lpstr>
      <vt:lpstr>Slajd 32</vt:lpstr>
      <vt:lpstr>Slajd 33</vt:lpstr>
      <vt:lpstr>Slajd 34</vt:lpstr>
      <vt:lpstr>JAK ROZPOZNAĆ ZABURZENIA INTEGRACJI FUNKCJI ZMYSŁOWYCH </vt:lpstr>
      <vt:lpstr>Slajd 36</vt:lpstr>
      <vt:lpstr>Slajd 37</vt:lpstr>
      <vt:lpstr>Slajd 38</vt:lpstr>
      <vt:lpstr>Slajd 39</vt:lpstr>
      <vt:lpstr>Slajd 40</vt:lpstr>
      <vt:lpstr>Slajd 41</vt:lpstr>
      <vt:lpstr>Slajd 42</vt:lpstr>
      <vt:lpstr>Slajd 43</vt:lpstr>
      <vt:lpstr>Slajd 44</vt:lpstr>
      <vt:lpstr>Slajd 45</vt:lpstr>
      <vt:lpstr>Slajd 46</vt:lpstr>
      <vt:lpstr>Slajd 47</vt:lpstr>
      <vt:lpstr>Slajd 48</vt:lpstr>
      <vt:lpstr>Slajd 49</vt:lpstr>
      <vt:lpstr>ELEMENTY WYPOSAŻENIA</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DOGOTERAPIA, A ZABURZENIA ROZWOJOWE U DZIECI</dc:title>
  <dc:creator>Iga Lewandowska</dc:creator>
  <cp:lastModifiedBy>Bartosz Klecha</cp:lastModifiedBy>
  <cp:revision>14</cp:revision>
  <dcterms:created xsi:type="dcterms:W3CDTF">2021-01-15T17:39:28Z</dcterms:created>
  <dcterms:modified xsi:type="dcterms:W3CDTF">2022-08-27T12:17:23Z</dcterms:modified>
</cp:coreProperties>
</file>